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1"/>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Gotham Bold" charset="1" panose="00000000000000000000"/>
      <p:regular r:id="rId27"/>
    </p:embeddedFont>
    <p:embeddedFont>
      <p:font typeface="Gotham" charset="1" panose="00000000000000000000"/>
      <p:regular r:id="rId28"/>
    </p:embeddedFont>
    <p:embeddedFont>
      <p:font typeface="Playfair Display" charset="1" panose="00000000000000000000"/>
      <p:regular r:id="rId29"/>
    </p:embeddedFont>
    <p:embeddedFont>
      <p:font typeface="Canva Sans Bold" charset="1" panose="020B0803030501040103"/>
      <p:regular r:id="rId30"/>
    </p:embeddedFont>
    <p:embeddedFont>
      <p:font typeface="Playfair Display Bold" charset="1" panose="000000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notesMasters/notesMaster1.xml" Type="http://schemas.openxmlformats.org/officeDocument/2006/relationships/notesMaster"/><Relationship Id="rId32" Target="theme/theme2.xml" Type="http://schemas.openxmlformats.org/officeDocument/2006/relationships/theme"/><Relationship Id="rId33" Target="notesSlides/notesSlide1.xml" Type="http://schemas.openxmlformats.org/officeDocument/2006/relationships/notesSlide"/><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An explanation of the perimeter of the variables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https://www.technia.us/blog/which-renewable-energy-sources-are-most-reliable/#:~:text=Solar%20power%20is%20one%20of,produces%20no%20harmful%20by%2Dproducts." TargetMode="External" Type="http://schemas.openxmlformats.org/officeDocument/2006/relationships/hyperlink"/><Relationship Id="rId3" Target="https://news.un.org/en/story/2022/09/1127351"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8EC492"/>
        </a:solidFill>
      </p:bgPr>
    </p:bg>
    <p:spTree>
      <p:nvGrpSpPr>
        <p:cNvPr id="1" name=""/>
        <p:cNvGrpSpPr/>
        <p:nvPr/>
      </p:nvGrpSpPr>
      <p:grpSpPr>
        <a:xfrm>
          <a:off x="0" y="0"/>
          <a:ext cx="0" cy="0"/>
          <a:chOff x="0" y="0"/>
          <a:chExt cx="0" cy="0"/>
        </a:xfrm>
      </p:grpSpPr>
      <p:sp>
        <p:nvSpPr>
          <p:cNvPr name="Freeform 2" id="2"/>
          <p:cNvSpPr/>
          <p:nvPr/>
        </p:nvSpPr>
        <p:spPr>
          <a:xfrm flipH="false" flipV="false" rot="0">
            <a:off x="10461696" y="1701087"/>
            <a:ext cx="6264513" cy="7557213"/>
          </a:xfrm>
          <a:custGeom>
            <a:avLst/>
            <a:gdLst/>
            <a:ahLst/>
            <a:cxnLst/>
            <a:rect r="r" b="b" t="t" l="l"/>
            <a:pathLst>
              <a:path h="7557213" w="6264513">
                <a:moveTo>
                  <a:pt x="0" y="0"/>
                </a:moveTo>
                <a:lnTo>
                  <a:pt x="6264512" y="0"/>
                </a:lnTo>
                <a:lnTo>
                  <a:pt x="6264512" y="7557213"/>
                </a:lnTo>
                <a:lnTo>
                  <a:pt x="0" y="7557213"/>
                </a:lnTo>
                <a:lnTo>
                  <a:pt x="0" y="0"/>
                </a:lnTo>
                <a:close/>
              </a:path>
            </a:pathLst>
          </a:custGeom>
          <a:blipFill>
            <a:blip r:embed="rId2"/>
            <a:stretch>
              <a:fillRect l="-35229" t="0" r="-45189" b="0"/>
            </a:stretch>
          </a:blipFill>
        </p:spPr>
      </p:sp>
      <p:grpSp>
        <p:nvGrpSpPr>
          <p:cNvPr name="Group 3" id="3"/>
          <p:cNvGrpSpPr/>
          <p:nvPr/>
        </p:nvGrpSpPr>
        <p:grpSpPr>
          <a:xfrm rot="0">
            <a:off x="1534334" y="5164320"/>
            <a:ext cx="6506830" cy="3692004"/>
            <a:chOff x="0" y="0"/>
            <a:chExt cx="8675774" cy="4922673"/>
          </a:xfrm>
        </p:grpSpPr>
        <p:sp>
          <p:nvSpPr>
            <p:cNvPr name="TextBox 4" id="4"/>
            <p:cNvSpPr txBox="true"/>
            <p:nvPr/>
          </p:nvSpPr>
          <p:spPr>
            <a:xfrm rot="0">
              <a:off x="0" y="-9525"/>
              <a:ext cx="8675774" cy="593725"/>
            </a:xfrm>
            <a:prstGeom prst="rect">
              <a:avLst/>
            </a:prstGeom>
          </p:spPr>
          <p:txBody>
            <a:bodyPr anchor="t" rtlCol="false" tIns="0" lIns="0" bIns="0" rIns="0">
              <a:spAutoFit/>
            </a:bodyPr>
            <a:lstStyle/>
            <a:p>
              <a:pPr algn="l" marL="0" indent="0" lvl="0">
                <a:lnSpc>
                  <a:spcPts val="3465"/>
                </a:lnSpc>
              </a:pPr>
              <a:r>
                <a:rPr lang="en-US" sz="2888" spc="-57">
                  <a:solidFill>
                    <a:srgbClr val="3A2C03"/>
                  </a:solidFill>
                  <a:latin typeface="Gotham Bold"/>
                </a:rPr>
                <a:t>Project 1</a:t>
              </a:r>
            </a:p>
          </p:txBody>
        </p:sp>
        <p:sp>
          <p:nvSpPr>
            <p:cNvPr name="TextBox 5" id="5"/>
            <p:cNvSpPr txBox="true"/>
            <p:nvPr/>
          </p:nvSpPr>
          <p:spPr>
            <a:xfrm rot="0">
              <a:off x="0" y="1044954"/>
              <a:ext cx="8675774" cy="3877719"/>
            </a:xfrm>
            <a:prstGeom prst="rect">
              <a:avLst/>
            </a:prstGeom>
          </p:spPr>
          <p:txBody>
            <a:bodyPr anchor="t" rtlCol="false" tIns="0" lIns="0" bIns="0" rIns="0">
              <a:spAutoFit/>
            </a:bodyPr>
            <a:lstStyle/>
            <a:p>
              <a:pPr algn="l" marL="0" indent="0" lvl="0">
                <a:lnSpc>
                  <a:spcPts val="3369"/>
                </a:lnSpc>
              </a:pPr>
              <a:r>
                <a:rPr lang="en-US" sz="2406">
                  <a:solidFill>
                    <a:srgbClr val="3A2C03"/>
                  </a:solidFill>
                  <a:latin typeface="Gotham Bold"/>
                </a:rPr>
                <a:t>Group 12</a:t>
              </a:r>
            </a:p>
            <a:p>
              <a:pPr algn="l" marL="0" indent="0" lvl="0">
                <a:lnSpc>
                  <a:spcPts val="3369"/>
                </a:lnSpc>
              </a:pPr>
            </a:p>
            <a:p>
              <a:pPr algn="l" marL="0" indent="0" lvl="0">
                <a:lnSpc>
                  <a:spcPts val="3369"/>
                </a:lnSpc>
              </a:pPr>
              <a:r>
                <a:rPr lang="en-US" sz="2406">
                  <a:solidFill>
                    <a:srgbClr val="3A2C03"/>
                  </a:solidFill>
                  <a:latin typeface="Gotham Bold"/>
                </a:rPr>
                <a:t>Team Members:</a:t>
              </a:r>
            </a:p>
            <a:p>
              <a:pPr algn="l" marL="0" indent="0" lvl="0">
                <a:lnSpc>
                  <a:spcPts val="3369"/>
                </a:lnSpc>
              </a:pPr>
              <a:r>
                <a:rPr lang="en-US" sz="2406">
                  <a:solidFill>
                    <a:srgbClr val="3A2C03"/>
                  </a:solidFill>
                  <a:latin typeface="Gotham"/>
                </a:rPr>
                <a:t>Kevin Carney</a:t>
              </a:r>
            </a:p>
            <a:p>
              <a:pPr algn="l" marL="0" indent="0" lvl="0">
                <a:lnSpc>
                  <a:spcPts val="3369"/>
                </a:lnSpc>
              </a:pPr>
              <a:r>
                <a:rPr lang="en-US" sz="2406">
                  <a:solidFill>
                    <a:srgbClr val="3A2C03"/>
                  </a:solidFill>
                  <a:latin typeface="Gotham"/>
                </a:rPr>
                <a:t>Fatina Hamadi</a:t>
              </a:r>
            </a:p>
            <a:p>
              <a:pPr algn="l" marL="0" indent="0" lvl="0">
                <a:lnSpc>
                  <a:spcPts val="3369"/>
                </a:lnSpc>
              </a:pPr>
              <a:r>
                <a:rPr lang="en-US" sz="2406">
                  <a:solidFill>
                    <a:srgbClr val="3A2C03"/>
                  </a:solidFill>
                  <a:latin typeface="Gotham"/>
                </a:rPr>
                <a:t>Chris Hicks</a:t>
              </a:r>
            </a:p>
            <a:p>
              <a:pPr algn="l" marL="0" indent="0" lvl="0">
                <a:lnSpc>
                  <a:spcPts val="3369"/>
                </a:lnSpc>
              </a:pPr>
              <a:r>
                <a:rPr lang="en-US" sz="2406">
                  <a:solidFill>
                    <a:srgbClr val="3A2C03"/>
                  </a:solidFill>
                  <a:latin typeface="Gotham"/>
                </a:rPr>
                <a:t>Kade Rivers</a:t>
              </a:r>
            </a:p>
          </p:txBody>
        </p:sp>
      </p:grpSp>
      <p:grpSp>
        <p:nvGrpSpPr>
          <p:cNvPr name="Group 6" id="6"/>
          <p:cNvGrpSpPr/>
          <p:nvPr/>
        </p:nvGrpSpPr>
        <p:grpSpPr>
          <a:xfrm rot="0">
            <a:off x="676739" y="456763"/>
            <a:ext cx="9228442" cy="4349115"/>
            <a:chOff x="0" y="0"/>
            <a:chExt cx="12304589" cy="5798820"/>
          </a:xfrm>
        </p:grpSpPr>
        <p:sp>
          <p:nvSpPr>
            <p:cNvPr name="AutoShape 7" id="7"/>
            <p:cNvSpPr/>
            <p:nvPr/>
          </p:nvSpPr>
          <p:spPr>
            <a:xfrm rot="0">
              <a:off x="0" y="0"/>
              <a:ext cx="12304589" cy="5798820"/>
            </a:xfrm>
            <a:prstGeom prst="rect">
              <a:avLst/>
            </a:prstGeom>
            <a:solidFill>
              <a:srgbClr val="F1BFA2"/>
            </a:solidFill>
          </p:spPr>
        </p:sp>
        <p:sp>
          <p:nvSpPr>
            <p:cNvPr name="TextBox 8" id="8"/>
            <p:cNvSpPr txBox="true"/>
            <p:nvPr/>
          </p:nvSpPr>
          <p:spPr>
            <a:xfrm rot="0">
              <a:off x="461359" y="698500"/>
              <a:ext cx="11276948" cy="4478020"/>
            </a:xfrm>
            <a:prstGeom prst="rect">
              <a:avLst/>
            </a:prstGeom>
          </p:spPr>
          <p:txBody>
            <a:bodyPr anchor="t" rtlCol="false" tIns="0" lIns="0" bIns="0" rIns="0">
              <a:spAutoFit/>
            </a:bodyPr>
            <a:lstStyle/>
            <a:p>
              <a:pPr algn="just" marL="0" indent="0" lvl="0">
                <a:lnSpc>
                  <a:spcPts val="8745"/>
                </a:lnSpc>
              </a:pPr>
              <a:r>
                <a:rPr lang="en-US" sz="7950">
                  <a:solidFill>
                    <a:srgbClr val="3A2C03"/>
                  </a:solidFill>
                  <a:latin typeface="Gotham Bold"/>
                </a:rPr>
                <a:t>RENEWABLE ENERGY </a:t>
              </a:r>
            </a:p>
            <a:p>
              <a:pPr algn="just" marL="0" indent="0" lvl="0">
                <a:lnSpc>
                  <a:spcPts val="8745"/>
                </a:lnSpc>
              </a:pPr>
              <a:r>
                <a:rPr lang="en-US" sz="7950">
                  <a:solidFill>
                    <a:srgbClr val="3A2C03"/>
                  </a:solidFill>
                  <a:latin typeface="Gotham Bold"/>
                </a:rPr>
                <a:t>SYSTEMS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2B9FA"/>
        </a:solidFill>
      </p:bgPr>
    </p:bg>
    <p:spTree>
      <p:nvGrpSpPr>
        <p:cNvPr id="1" name=""/>
        <p:cNvGrpSpPr/>
        <p:nvPr/>
      </p:nvGrpSpPr>
      <p:grpSpPr>
        <a:xfrm>
          <a:off x="0" y="0"/>
          <a:ext cx="0" cy="0"/>
          <a:chOff x="0" y="0"/>
          <a:chExt cx="0" cy="0"/>
        </a:xfrm>
      </p:grpSpPr>
      <p:sp>
        <p:nvSpPr>
          <p:cNvPr name="Freeform 2" id="2"/>
          <p:cNvSpPr/>
          <p:nvPr/>
        </p:nvSpPr>
        <p:spPr>
          <a:xfrm flipH="false" flipV="false" rot="0">
            <a:off x="596580" y="2046643"/>
            <a:ext cx="7246744" cy="5812564"/>
          </a:xfrm>
          <a:custGeom>
            <a:avLst/>
            <a:gdLst/>
            <a:ahLst/>
            <a:cxnLst/>
            <a:rect r="r" b="b" t="t" l="l"/>
            <a:pathLst>
              <a:path h="5812564" w="7246744">
                <a:moveTo>
                  <a:pt x="0" y="0"/>
                </a:moveTo>
                <a:lnTo>
                  <a:pt x="7246744" y="0"/>
                </a:lnTo>
                <a:lnTo>
                  <a:pt x="7246744" y="5812564"/>
                </a:lnTo>
                <a:lnTo>
                  <a:pt x="0" y="5812564"/>
                </a:lnTo>
                <a:lnTo>
                  <a:pt x="0" y="0"/>
                </a:lnTo>
                <a:close/>
              </a:path>
            </a:pathLst>
          </a:custGeom>
          <a:blipFill>
            <a:blip r:embed="rId2"/>
            <a:stretch>
              <a:fillRect l="0" t="0" r="0" b="0"/>
            </a:stretch>
          </a:blipFill>
        </p:spPr>
      </p:sp>
      <p:sp>
        <p:nvSpPr>
          <p:cNvPr name="TextBox 3" id="3"/>
          <p:cNvSpPr txBox="true"/>
          <p:nvPr/>
        </p:nvSpPr>
        <p:spPr>
          <a:xfrm rot="0">
            <a:off x="0" y="9586163"/>
            <a:ext cx="18288000" cy="700837"/>
          </a:xfrm>
          <a:prstGeom prst="rect">
            <a:avLst/>
          </a:prstGeom>
        </p:spPr>
        <p:txBody>
          <a:bodyPr anchor="t" rtlCol="false" tIns="0" lIns="0" bIns="0" rIns="0">
            <a:spAutoFit/>
          </a:bodyPr>
          <a:lstStyle/>
          <a:p>
            <a:pPr algn="ctr">
              <a:lnSpc>
                <a:spcPts val="2723"/>
              </a:lnSpc>
            </a:pPr>
            <a:r>
              <a:rPr lang="en-US" sz="2368" spc="-179">
                <a:solidFill>
                  <a:srgbClr val="000000"/>
                </a:solidFill>
                <a:latin typeface="Gotham"/>
              </a:rPr>
              <a:t>*Disclaimer:  The data in this dataset and presentation is for educational purposes only and should not be used when determining financial investments.</a:t>
            </a:r>
          </a:p>
        </p:txBody>
      </p:sp>
      <p:sp>
        <p:nvSpPr>
          <p:cNvPr name="TextBox 4" id="4"/>
          <p:cNvSpPr txBox="true"/>
          <p:nvPr/>
        </p:nvSpPr>
        <p:spPr>
          <a:xfrm rot="0">
            <a:off x="8807534" y="2056168"/>
            <a:ext cx="7725724" cy="3817417"/>
          </a:xfrm>
          <a:prstGeom prst="rect">
            <a:avLst/>
          </a:prstGeom>
        </p:spPr>
        <p:txBody>
          <a:bodyPr anchor="t" rtlCol="false" tIns="0" lIns="0" bIns="0" rIns="0">
            <a:spAutoFit/>
          </a:bodyPr>
          <a:lstStyle/>
          <a:p>
            <a:pPr algn="ctr">
              <a:lnSpc>
                <a:spcPts val="3068"/>
              </a:lnSpc>
            </a:pPr>
            <a:r>
              <a:rPr lang="en-US" sz="2668" spc="-202">
                <a:solidFill>
                  <a:srgbClr val="000000"/>
                </a:solidFill>
                <a:latin typeface="Gotham Bold"/>
              </a:rPr>
              <a:t>Highlights</a:t>
            </a:r>
          </a:p>
          <a:p>
            <a:pPr algn="ctr">
              <a:lnSpc>
                <a:spcPts val="3068"/>
              </a:lnSpc>
            </a:pPr>
          </a:p>
          <a:p>
            <a:pPr algn="l" marL="576022" indent="-288011" lvl="1">
              <a:lnSpc>
                <a:spcPts val="3068"/>
              </a:lnSpc>
              <a:buFont typeface="Arial"/>
              <a:buChar char="•"/>
            </a:pPr>
            <a:r>
              <a:rPr lang="en-US" sz="2668" spc="-202">
                <a:solidFill>
                  <a:srgbClr val="000000"/>
                </a:solidFill>
                <a:latin typeface="Gotham"/>
              </a:rPr>
              <a:t>Looking at financial incentives vs initial investment is important, as is looking into the amount of jobs created</a:t>
            </a:r>
          </a:p>
          <a:p>
            <a:pPr algn="l" marL="576022" indent="-288011" lvl="1">
              <a:lnSpc>
                <a:spcPts val="3068"/>
              </a:lnSpc>
              <a:buFont typeface="Arial"/>
              <a:buChar char="•"/>
            </a:pPr>
            <a:r>
              <a:rPr lang="en-US" sz="2668" spc="-202">
                <a:solidFill>
                  <a:srgbClr val="000000"/>
                </a:solidFill>
                <a:latin typeface="Gotham"/>
              </a:rPr>
              <a:t>There isn’t a staggering difference in the amount of jobs created per energy type, however, looking at the financial incentive along with the amount of jobs that will potentially be created will allow for future growth.</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D9E6F2"/>
        </a:solidFill>
      </p:bgPr>
    </p:bg>
    <p:spTree>
      <p:nvGrpSpPr>
        <p:cNvPr id="1" name=""/>
        <p:cNvGrpSpPr/>
        <p:nvPr/>
      </p:nvGrpSpPr>
      <p:grpSpPr>
        <a:xfrm>
          <a:off x="0" y="0"/>
          <a:ext cx="0" cy="0"/>
          <a:chOff x="0" y="0"/>
          <a:chExt cx="0" cy="0"/>
        </a:xfrm>
      </p:grpSpPr>
      <p:sp>
        <p:nvSpPr>
          <p:cNvPr name="TextBox 2" id="2"/>
          <p:cNvSpPr txBox="true"/>
          <p:nvPr/>
        </p:nvSpPr>
        <p:spPr>
          <a:xfrm rot="0">
            <a:off x="3108622" y="3042225"/>
            <a:ext cx="12070755" cy="3195319"/>
          </a:xfrm>
          <a:prstGeom prst="rect">
            <a:avLst/>
          </a:prstGeom>
        </p:spPr>
        <p:txBody>
          <a:bodyPr anchor="t" rtlCol="false" tIns="0" lIns="0" bIns="0" rIns="0">
            <a:spAutoFit/>
          </a:bodyPr>
          <a:lstStyle/>
          <a:p>
            <a:pPr algn="ctr">
              <a:lnSpc>
                <a:spcPts val="12880"/>
              </a:lnSpc>
            </a:pPr>
            <a:r>
              <a:rPr lang="en-US" sz="9200">
                <a:solidFill>
                  <a:srgbClr val="3A2C03"/>
                </a:solidFill>
                <a:latin typeface="Gotham Bold"/>
              </a:rPr>
              <a:t>Most Widely Used</a:t>
            </a:r>
          </a:p>
          <a:p>
            <a:pPr algn="ctr">
              <a:lnSpc>
                <a:spcPts val="12880"/>
              </a:lnSpc>
            </a:pPr>
            <a:r>
              <a:rPr lang="en-US" sz="9200">
                <a:solidFill>
                  <a:srgbClr val="3A2C03"/>
                </a:solidFill>
                <a:latin typeface="Gotham Bold"/>
              </a:rPr>
              <a:t>Renewable Energies</a:t>
            </a:r>
          </a:p>
        </p:txBody>
      </p:sp>
      <p:sp>
        <p:nvSpPr>
          <p:cNvPr name="TextBox 3" id="3"/>
          <p:cNvSpPr txBox="true"/>
          <p:nvPr/>
        </p:nvSpPr>
        <p:spPr>
          <a:xfrm rot="0">
            <a:off x="1109067" y="6743182"/>
            <a:ext cx="16069866" cy="580390"/>
          </a:xfrm>
          <a:prstGeom prst="rect">
            <a:avLst/>
          </a:prstGeom>
        </p:spPr>
        <p:txBody>
          <a:bodyPr anchor="t" rtlCol="false" tIns="0" lIns="0" bIns="0" rIns="0">
            <a:spAutoFit/>
          </a:bodyPr>
          <a:lstStyle/>
          <a:p>
            <a:pPr algn="ctr">
              <a:lnSpc>
                <a:spcPts val="4759"/>
              </a:lnSpc>
            </a:pPr>
            <a:r>
              <a:rPr lang="en-US" sz="3399">
                <a:solidFill>
                  <a:srgbClr val="3A2C03"/>
                </a:solidFill>
                <a:latin typeface="Gotham"/>
              </a:rPr>
              <a:t>An analysis of the data for usage and popularity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9E6F2"/>
        </a:solidFill>
      </p:bgPr>
    </p:bg>
    <p:spTree>
      <p:nvGrpSpPr>
        <p:cNvPr id="1" name=""/>
        <p:cNvGrpSpPr/>
        <p:nvPr/>
      </p:nvGrpSpPr>
      <p:grpSpPr>
        <a:xfrm>
          <a:off x="0" y="0"/>
          <a:ext cx="0" cy="0"/>
          <a:chOff x="0" y="0"/>
          <a:chExt cx="0" cy="0"/>
        </a:xfrm>
      </p:grpSpPr>
      <p:sp>
        <p:nvSpPr>
          <p:cNvPr name="Freeform 2" id="2"/>
          <p:cNvSpPr/>
          <p:nvPr/>
        </p:nvSpPr>
        <p:spPr>
          <a:xfrm flipH="false" flipV="false" rot="0">
            <a:off x="4403330" y="1028700"/>
            <a:ext cx="9481341" cy="8065103"/>
          </a:xfrm>
          <a:custGeom>
            <a:avLst/>
            <a:gdLst/>
            <a:ahLst/>
            <a:cxnLst/>
            <a:rect r="r" b="b" t="t" l="l"/>
            <a:pathLst>
              <a:path h="8065103" w="9481341">
                <a:moveTo>
                  <a:pt x="0" y="0"/>
                </a:moveTo>
                <a:lnTo>
                  <a:pt x="9481340" y="0"/>
                </a:lnTo>
                <a:lnTo>
                  <a:pt x="9481340" y="8065103"/>
                </a:lnTo>
                <a:lnTo>
                  <a:pt x="0" y="8065103"/>
                </a:lnTo>
                <a:lnTo>
                  <a:pt x="0" y="0"/>
                </a:lnTo>
                <a:close/>
              </a:path>
            </a:pathLst>
          </a:custGeom>
          <a:blipFill>
            <a:blip r:embed="rId2"/>
            <a:stretch>
              <a:fillRect l="0" t="0" r="0" b="0"/>
            </a:stretch>
          </a:blipFill>
        </p:spPr>
      </p:sp>
      <p:sp>
        <p:nvSpPr>
          <p:cNvPr name="TextBox 3" id="3"/>
          <p:cNvSpPr txBox="true"/>
          <p:nvPr/>
        </p:nvSpPr>
        <p:spPr>
          <a:xfrm rot="0">
            <a:off x="0" y="9586163"/>
            <a:ext cx="18288000" cy="700837"/>
          </a:xfrm>
          <a:prstGeom prst="rect">
            <a:avLst/>
          </a:prstGeom>
        </p:spPr>
        <p:txBody>
          <a:bodyPr anchor="t" rtlCol="false" tIns="0" lIns="0" bIns="0" rIns="0">
            <a:spAutoFit/>
          </a:bodyPr>
          <a:lstStyle/>
          <a:p>
            <a:pPr algn="ctr">
              <a:lnSpc>
                <a:spcPts val="2723"/>
              </a:lnSpc>
            </a:pPr>
            <a:r>
              <a:rPr lang="en-US" sz="2368" spc="-179">
                <a:solidFill>
                  <a:srgbClr val="000000"/>
                </a:solidFill>
                <a:latin typeface="Gotham"/>
              </a:rPr>
              <a:t>*Disclaimer:  The data in this dataset and presentation is for educational purposes only and should not be used when determining financial investments.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9E6F2"/>
        </a:solidFill>
      </p:bgPr>
    </p:bg>
    <p:spTree>
      <p:nvGrpSpPr>
        <p:cNvPr id="1" name=""/>
        <p:cNvGrpSpPr/>
        <p:nvPr/>
      </p:nvGrpSpPr>
      <p:grpSpPr>
        <a:xfrm>
          <a:off x="0" y="0"/>
          <a:ext cx="0" cy="0"/>
          <a:chOff x="0" y="0"/>
          <a:chExt cx="0" cy="0"/>
        </a:xfrm>
      </p:grpSpPr>
      <p:sp>
        <p:nvSpPr>
          <p:cNvPr name="TextBox 2" id="2"/>
          <p:cNvSpPr txBox="true"/>
          <p:nvPr/>
        </p:nvSpPr>
        <p:spPr>
          <a:xfrm rot="0">
            <a:off x="2122367" y="4954054"/>
            <a:ext cx="9380438" cy="1531417"/>
          </a:xfrm>
          <a:prstGeom prst="rect">
            <a:avLst/>
          </a:prstGeom>
        </p:spPr>
        <p:txBody>
          <a:bodyPr anchor="t" rtlCol="false" tIns="0" lIns="0" bIns="0" rIns="0">
            <a:spAutoFit/>
          </a:bodyPr>
          <a:lstStyle/>
          <a:p>
            <a:pPr algn="ctr">
              <a:lnSpc>
                <a:spcPts val="3068"/>
              </a:lnSpc>
            </a:pPr>
            <a:r>
              <a:rPr lang="en-US" sz="2668" spc="-202">
                <a:solidFill>
                  <a:srgbClr val="3A2C03"/>
                </a:solidFill>
                <a:latin typeface="Gotham"/>
              </a:rPr>
              <a:t>Additional Resources with data and studies:</a:t>
            </a:r>
          </a:p>
          <a:p>
            <a:pPr algn="ctr">
              <a:lnSpc>
                <a:spcPts val="3068"/>
              </a:lnSpc>
            </a:pPr>
          </a:p>
          <a:p>
            <a:pPr algn="ctr">
              <a:lnSpc>
                <a:spcPts val="3068"/>
              </a:lnSpc>
            </a:pPr>
            <a:r>
              <a:rPr lang="en-US" sz="2668" spc="-202">
                <a:solidFill>
                  <a:srgbClr val="3A2C03"/>
                </a:solidFill>
                <a:latin typeface="Gotham"/>
              </a:rPr>
              <a:t>Reference: </a:t>
            </a:r>
            <a:r>
              <a:rPr lang="en-US" sz="2668" spc="-202" u="sng">
                <a:solidFill>
                  <a:srgbClr val="3A2C03"/>
                </a:solidFill>
                <a:latin typeface="Gotham"/>
                <a:hlinkClick r:id="rId2" tooltip="https://www.technia.us/blog/which-renewable-energy-sources-are-most-reliable/#:~:text=Solar%20power%20is%20one%20of,produces%20no%20harmful%20by%2Dproducts."/>
              </a:rPr>
              <a:t>Which Renewable Energy Sources Are Most Reliable?</a:t>
            </a:r>
          </a:p>
          <a:p>
            <a:pPr algn="ctr">
              <a:lnSpc>
                <a:spcPts val="3068"/>
              </a:lnSpc>
              <a:spcBef>
                <a:spcPct val="0"/>
              </a:spcBef>
            </a:pPr>
            <a:r>
              <a:rPr lang="en-US" sz="2668" spc="-202">
                <a:solidFill>
                  <a:srgbClr val="3A2C03"/>
                </a:solidFill>
                <a:latin typeface="Gotham"/>
              </a:rPr>
              <a:t>Reference: </a:t>
            </a:r>
            <a:r>
              <a:rPr lang="en-US" sz="2668" spc="-202" u="sng">
                <a:solidFill>
                  <a:srgbClr val="3A2C03"/>
                </a:solidFill>
                <a:latin typeface="Gotham"/>
                <a:hlinkClick r:id="rId3" tooltip="https://news.un.org/en/story/2022/09/1127351"/>
              </a:rPr>
              <a:t>Which renewable energy created the most jobs?</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982121"/>
        </a:solidFill>
      </p:bgPr>
    </p:bg>
    <p:spTree>
      <p:nvGrpSpPr>
        <p:cNvPr id="1" name=""/>
        <p:cNvGrpSpPr/>
        <p:nvPr/>
      </p:nvGrpSpPr>
      <p:grpSpPr>
        <a:xfrm>
          <a:off x="0" y="0"/>
          <a:ext cx="0" cy="0"/>
          <a:chOff x="0" y="0"/>
          <a:chExt cx="0" cy="0"/>
        </a:xfrm>
      </p:grpSpPr>
      <p:sp>
        <p:nvSpPr>
          <p:cNvPr name="AutoShape 2" id="2"/>
          <p:cNvSpPr/>
          <p:nvPr/>
        </p:nvSpPr>
        <p:spPr>
          <a:xfrm rot="1751319">
            <a:off x="-4261500" y="2872817"/>
            <a:ext cx="24034089" cy="11161790"/>
          </a:xfrm>
          <a:prstGeom prst="rect">
            <a:avLst/>
          </a:prstGeom>
          <a:solidFill>
            <a:srgbClr val="B63E37"/>
          </a:solidFill>
        </p:spPr>
      </p:sp>
      <p:sp>
        <p:nvSpPr>
          <p:cNvPr name="AutoShape 3" id="3"/>
          <p:cNvSpPr/>
          <p:nvPr/>
        </p:nvSpPr>
        <p:spPr>
          <a:xfrm rot="0">
            <a:off x="1028700" y="1028700"/>
            <a:ext cx="16230600" cy="8229600"/>
          </a:xfrm>
          <a:prstGeom prst="rect">
            <a:avLst/>
          </a:prstGeom>
          <a:solidFill>
            <a:srgbClr val="810011"/>
          </a:solidFill>
        </p:spPr>
      </p:sp>
      <p:grpSp>
        <p:nvGrpSpPr>
          <p:cNvPr name="Group 4" id="4"/>
          <p:cNvGrpSpPr/>
          <p:nvPr/>
        </p:nvGrpSpPr>
        <p:grpSpPr>
          <a:xfrm rot="0">
            <a:off x="4421469" y="3976141"/>
            <a:ext cx="9445063" cy="2334719"/>
            <a:chOff x="0" y="0"/>
            <a:chExt cx="12593417" cy="3112958"/>
          </a:xfrm>
        </p:grpSpPr>
        <p:sp>
          <p:nvSpPr>
            <p:cNvPr name="TextBox 5" id="5"/>
            <p:cNvSpPr txBox="true"/>
            <p:nvPr/>
          </p:nvSpPr>
          <p:spPr>
            <a:xfrm rot="0">
              <a:off x="729995" y="1922203"/>
              <a:ext cx="11133427" cy="1190755"/>
            </a:xfrm>
            <a:prstGeom prst="rect">
              <a:avLst/>
            </a:prstGeom>
          </p:spPr>
          <p:txBody>
            <a:bodyPr anchor="t" rtlCol="false" tIns="0" lIns="0" bIns="0" rIns="0">
              <a:spAutoFit/>
            </a:bodyPr>
            <a:lstStyle/>
            <a:p>
              <a:pPr algn="ctr">
                <a:lnSpc>
                  <a:spcPts val="3639"/>
                </a:lnSpc>
              </a:pPr>
              <a:r>
                <a:rPr lang="en-US" sz="2799">
                  <a:solidFill>
                    <a:srgbClr val="F5C31E"/>
                  </a:solidFill>
                  <a:latin typeface="Playfair Display"/>
                </a:rPr>
                <a:t>Renewable energy production parameter analysis</a:t>
              </a:r>
            </a:p>
            <a:p>
              <a:pPr algn="ctr" marL="0" indent="0" lvl="0">
                <a:lnSpc>
                  <a:spcPts val="3639"/>
                </a:lnSpc>
              </a:pPr>
            </a:p>
          </p:txBody>
        </p:sp>
        <p:sp>
          <p:nvSpPr>
            <p:cNvPr name="TextBox 6" id="6"/>
            <p:cNvSpPr txBox="true"/>
            <p:nvPr/>
          </p:nvSpPr>
          <p:spPr>
            <a:xfrm rot="0">
              <a:off x="0" y="123825"/>
              <a:ext cx="12593417" cy="1171524"/>
            </a:xfrm>
            <a:prstGeom prst="rect">
              <a:avLst/>
            </a:prstGeom>
          </p:spPr>
          <p:txBody>
            <a:bodyPr anchor="t" rtlCol="false" tIns="0" lIns="0" bIns="0" rIns="0">
              <a:spAutoFit/>
            </a:bodyPr>
            <a:lstStyle/>
            <a:p>
              <a:pPr algn="ctr" marL="0" indent="0" lvl="0">
                <a:lnSpc>
                  <a:spcPts val="6375"/>
                </a:lnSpc>
              </a:pPr>
              <a:r>
                <a:rPr lang="en-US" sz="6375">
                  <a:solidFill>
                    <a:srgbClr val="F5C31E"/>
                  </a:solidFill>
                  <a:latin typeface="Gotham Bold"/>
                </a:rPr>
                <a:t>Linear Regression</a:t>
              </a:r>
            </a:p>
          </p:txBody>
        </p:sp>
      </p:grpSp>
    </p:spTree>
  </p:cSld>
  <p:clrMapOvr>
    <a:masterClrMapping/>
  </p:clrMapOvr>
</p:sld>
</file>

<file path=ppt/slides/slide15.xml><?xml version="1.0" encoding="utf-8"?>
<p:sld xmlns:p="http://schemas.openxmlformats.org/presentationml/2006/main" xmlns:a="http://schemas.openxmlformats.org/drawingml/2006/main">
  <p:cSld>
    <p:bg>
      <p:bgPr>
        <a:solidFill>
          <a:srgbClr val="982121"/>
        </a:solidFill>
      </p:bgPr>
    </p:bg>
    <p:spTree>
      <p:nvGrpSpPr>
        <p:cNvPr id="1" name=""/>
        <p:cNvGrpSpPr/>
        <p:nvPr/>
      </p:nvGrpSpPr>
      <p:grpSpPr>
        <a:xfrm>
          <a:off x="0" y="0"/>
          <a:ext cx="0" cy="0"/>
          <a:chOff x="0" y="0"/>
          <a:chExt cx="0" cy="0"/>
        </a:xfrm>
      </p:grpSpPr>
      <p:sp>
        <p:nvSpPr>
          <p:cNvPr name="TextBox 2" id="2"/>
          <p:cNvSpPr txBox="true"/>
          <p:nvPr/>
        </p:nvSpPr>
        <p:spPr>
          <a:xfrm rot="0">
            <a:off x="0" y="4274533"/>
            <a:ext cx="18288000" cy="3195197"/>
          </a:xfrm>
          <a:prstGeom prst="rect">
            <a:avLst/>
          </a:prstGeom>
        </p:spPr>
        <p:txBody>
          <a:bodyPr anchor="t" rtlCol="false" tIns="0" lIns="0" bIns="0" rIns="0">
            <a:spAutoFit/>
          </a:bodyPr>
          <a:lstStyle/>
          <a:p>
            <a:pPr algn="ctr">
              <a:lnSpc>
                <a:spcPts val="12880"/>
              </a:lnSpc>
            </a:pPr>
            <a:r>
              <a:rPr lang="en-US" sz="9200">
                <a:solidFill>
                  <a:srgbClr val="F5C31E"/>
                </a:solidFill>
                <a:latin typeface="Canva Sans Bold"/>
              </a:rPr>
              <a:t>How do we interpret our findings in a social context? </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982121"/>
        </a:solidFill>
      </p:bgPr>
    </p:bg>
    <p:spTree>
      <p:nvGrpSpPr>
        <p:cNvPr id="1" name=""/>
        <p:cNvGrpSpPr/>
        <p:nvPr/>
      </p:nvGrpSpPr>
      <p:grpSpPr>
        <a:xfrm>
          <a:off x="0" y="0"/>
          <a:ext cx="0" cy="0"/>
          <a:chOff x="0" y="0"/>
          <a:chExt cx="0" cy="0"/>
        </a:xfrm>
      </p:grpSpPr>
      <p:sp>
        <p:nvSpPr>
          <p:cNvPr name="TextBox 2" id="2"/>
          <p:cNvSpPr txBox="true"/>
          <p:nvPr/>
        </p:nvSpPr>
        <p:spPr>
          <a:xfrm rot="0">
            <a:off x="1261833" y="4274533"/>
            <a:ext cx="15764333" cy="1566483"/>
          </a:xfrm>
          <a:prstGeom prst="rect">
            <a:avLst/>
          </a:prstGeom>
        </p:spPr>
        <p:txBody>
          <a:bodyPr anchor="t" rtlCol="false" tIns="0" lIns="0" bIns="0" rIns="0">
            <a:spAutoFit/>
          </a:bodyPr>
          <a:lstStyle/>
          <a:p>
            <a:pPr algn="ctr">
              <a:lnSpc>
                <a:spcPts val="12880"/>
              </a:lnSpc>
            </a:pPr>
            <a:r>
              <a:rPr lang="en-US" sz="9200">
                <a:solidFill>
                  <a:srgbClr val="F5C31E"/>
                </a:solidFill>
                <a:latin typeface="Canva Sans Bold"/>
              </a:rPr>
              <a:t>What are the connections?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982121"/>
        </a:solidFill>
      </p:bgPr>
    </p:bg>
    <p:spTree>
      <p:nvGrpSpPr>
        <p:cNvPr id="1" name=""/>
        <p:cNvGrpSpPr/>
        <p:nvPr/>
      </p:nvGrpSpPr>
      <p:grpSpPr>
        <a:xfrm>
          <a:off x="0" y="0"/>
          <a:ext cx="0" cy="0"/>
          <a:chOff x="0" y="0"/>
          <a:chExt cx="0" cy="0"/>
        </a:xfrm>
      </p:grpSpPr>
      <p:sp>
        <p:nvSpPr>
          <p:cNvPr name="Freeform 2" id="2"/>
          <p:cNvSpPr/>
          <p:nvPr/>
        </p:nvSpPr>
        <p:spPr>
          <a:xfrm flipH="false" flipV="false" rot="0">
            <a:off x="1634390" y="402956"/>
            <a:ext cx="12979663" cy="9175528"/>
          </a:xfrm>
          <a:custGeom>
            <a:avLst/>
            <a:gdLst/>
            <a:ahLst/>
            <a:cxnLst/>
            <a:rect r="r" b="b" t="t" l="l"/>
            <a:pathLst>
              <a:path h="9175528" w="12979663">
                <a:moveTo>
                  <a:pt x="0" y="0"/>
                </a:moveTo>
                <a:lnTo>
                  <a:pt x="12979664" y="0"/>
                </a:lnTo>
                <a:lnTo>
                  <a:pt x="12979664" y="9175528"/>
                </a:lnTo>
                <a:lnTo>
                  <a:pt x="0" y="9175528"/>
                </a:lnTo>
                <a:lnTo>
                  <a:pt x="0" y="0"/>
                </a:lnTo>
                <a:close/>
              </a:path>
            </a:pathLst>
          </a:custGeom>
          <a:blipFill>
            <a:blip r:embed="rId2"/>
            <a:stretch>
              <a:fillRect l="0" t="0" r="-595"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982121"/>
        </a:solidFill>
      </p:bgPr>
    </p:bg>
    <p:spTree>
      <p:nvGrpSpPr>
        <p:cNvPr id="1" name=""/>
        <p:cNvGrpSpPr/>
        <p:nvPr/>
      </p:nvGrpSpPr>
      <p:grpSpPr>
        <a:xfrm>
          <a:off x="0" y="0"/>
          <a:ext cx="0" cy="0"/>
          <a:chOff x="0" y="0"/>
          <a:chExt cx="0" cy="0"/>
        </a:xfrm>
      </p:grpSpPr>
      <p:grpSp>
        <p:nvGrpSpPr>
          <p:cNvPr name="Group 2" id="2"/>
          <p:cNvGrpSpPr/>
          <p:nvPr/>
        </p:nvGrpSpPr>
        <p:grpSpPr>
          <a:xfrm rot="0">
            <a:off x="0" y="0"/>
            <a:ext cx="9144000" cy="10366602"/>
            <a:chOff x="0" y="0"/>
            <a:chExt cx="3093156" cy="3506727"/>
          </a:xfrm>
        </p:grpSpPr>
        <p:sp>
          <p:nvSpPr>
            <p:cNvPr name="Freeform 3" id="3"/>
            <p:cNvSpPr/>
            <p:nvPr/>
          </p:nvSpPr>
          <p:spPr>
            <a:xfrm flipH="false" flipV="false" rot="0">
              <a:off x="0" y="0"/>
              <a:ext cx="3093156" cy="3506727"/>
            </a:xfrm>
            <a:custGeom>
              <a:avLst/>
              <a:gdLst/>
              <a:ahLst/>
              <a:cxnLst/>
              <a:rect r="r" b="b" t="t" l="l"/>
              <a:pathLst>
                <a:path h="3506727" w="3093156">
                  <a:moveTo>
                    <a:pt x="0" y="0"/>
                  </a:moveTo>
                  <a:lnTo>
                    <a:pt x="3093156" y="0"/>
                  </a:lnTo>
                  <a:lnTo>
                    <a:pt x="3093156" y="3506727"/>
                  </a:lnTo>
                  <a:lnTo>
                    <a:pt x="0" y="3506727"/>
                  </a:lnTo>
                  <a:close/>
                </a:path>
              </a:pathLst>
            </a:custGeom>
            <a:solidFill>
              <a:srgbClr val="FEFDFD"/>
            </a:solidFill>
          </p:spPr>
        </p:sp>
      </p:grpSp>
      <p:sp>
        <p:nvSpPr>
          <p:cNvPr name="Freeform 4" id="4"/>
          <p:cNvSpPr/>
          <p:nvPr/>
        </p:nvSpPr>
        <p:spPr>
          <a:xfrm flipH="false" flipV="false" rot="0">
            <a:off x="9144000" y="0"/>
            <a:ext cx="9144000" cy="7924800"/>
          </a:xfrm>
          <a:custGeom>
            <a:avLst/>
            <a:gdLst/>
            <a:ahLst/>
            <a:cxnLst/>
            <a:rect r="r" b="b" t="t" l="l"/>
            <a:pathLst>
              <a:path h="7924800" w="9144000">
                <a:moveTo>
                  <a:pt x="0" y="0"/>
                </a:moveTo>
                <a:lnTo>
                  <a:pt x="9144000" y="0"/>
                </a:lnTo>
                <a:lnTo>
                  <a:pt x="9144000" y="7924800"/>
                </a:lnTo>
                <a:lnTo>
                  <a:pt x="0" y="7924800"/>
                </a:lnTo>
                <a:lnTo>
                  <a:pt x="0" y="0"/>
                </a:lnTo>
                <a:close/>
              </a:path>
            </a:pathLst>
          </a:custGeom>
          <a:blipFill>
            <a:blip r:embed="rId2"/>
            <a:stretch>
              <a:fillRect l="-8436" t="0" r="-15811" b="0"/>
            </a:stretch>
          </a:blipFill>
        </p:spPr>
      </p:sp>
      <p:sp>
        <p:nvSpPr>
          <p:cNvPr name="TextBox 5" id="5"/>
          <p:cNvSpPr txBox="true"/>
          <p:nvPr/>
        </p:nvSpPr>
        <p:spPr>
          <a:xfrm rot="0">
            <a:off x="1028700" y="1028700"/>
            <a:ext cx="6992163" cy="8229051"/>
          </a:xfrm>
          <a:prstGeom prst="rect">
            <a:avLst/>
          </a:prstGeom>
        </p:spPr>
        <p:txBody>
          <a:bodyPr anchor="t" rtlCol="false" tIns="0" lIns="0" bIns="0" rIns="0">
            <a:spAutoFit/>
          </a:bodyPr>
          <a:lstStyle/>
          <a:p>
            <a:pPr algn="l" marL="0" indent="0" lvl="0">
              <a:lnSpc>
                <a:spcPts val="8160"/>
              </a:lnSpc>
              <a:spcBef>
                <a:spcPct val="0"/>
              </a:spcBef>
            </a:pPr>
            <a:r>
              <a:rPr lang="en-US" sz="6800" u="none">
                <a:solidFill>
                  <a:srgbClr val="982121"/>
                </a:solidFill>
                <a:latin typeface="Playfair Display Bold"/>
              </a:rPr>
              <a:t>The Correlation between Wind Energy Productions  Greenhouse gas Emissions vs. Air Pollution Reduction</a:t>
            </a:r>
          </a:p>
        </p:txBody>
      </p:sp>
      <p:sp>
        <p:nvSpPr>
          <p:cNvPr name="TextBox 6" id="6"/>
          <p:cNvSpPr txBox="true"/>
          <p:nvPr/>
        </p:nvSpPr>
        <p:spPr>
          <a:xfrm rot="0">
            <a:off x="11782005" y="8714766"/>
            <a:ext cx="5477295" cy="597032"/>
          </a:xfrm>
          <a:prstGeom prst="rect">
            <a:avLst/>
          </a:prstGeom>
        </p:spPr>
        <p:txBody>
          <a:bodyPr anchor="t" rtlCol="false" tIns="0" lIns="0" bIns="0" rIns="0">
            <a:spAutoFit/>
          </a:bodyPr>
          <a:lstStyle/>
          <a:p>
            <a:pPr algn="r" marL="0" indent="0" lvl="0">
              <a:lnSpc>
                <a:spcPts val="4889"/>
              </a:lnSpc>
              <a:spcBef>
                <a:spcPct val="0"/>
              </a:spcBef>
            </a:pPr>
            <a:r>
              <a:rPr lang="en-US" sz="3492">
                <a:solidFill>
                  <a:srgbClr val="F5C31E"/>
                </a:solidFill>
                <a:latin typeface="Playfair Display Bold"/>
              </a:rPr>
              <a:t>Positives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982121"/>
        </a:solidFill>
      </p:bgPr>
    </p:bg>
    <p:spTree>
      <p:nvGrpSpPr>
        <p:cNvPr id="1" name=""/>
        <p:cNvGrpSpPr/>
        <p:nvPr/>
      </p:nvGrpSpPr>
      <p:grpSpPr>
        <a:xfrm>
          <a:off x="0" y="0"/>
          <a:ext cx="0" cy="0"/>
          <a:chOff x="0" y="0"/>
          <a:chExt cx="0" cy="0"/>
        </a:xfrm>
      </p:grpSpPr>
      <p:sp>
        <p:nvSpPr>
          <p:cNvPr name="Freeform 2" id="2"/>
          <p:cNvSpPr/>
          <p:nvPr/>
        </p:nvSpPr>
        <p:spPr>
          <a:xfrm flipH="false" flipV="false" rot="0">
            <a:off x="383381" y="376238"/>
            <a:ext cx="8712994" cy="4719638"/>
          </a:xfrm>
          <a:custGeom>
            <a:avLst/>
            <a:gdLst/>
            <a:ahLst/>
            <a:cxnLst/>
            <a:rect r="r" b="b" t="t" l="l"/>
            <a:pathLst>
              <a:path h="4719638" w="8712994">
                <a:moveTo>
                  <a:pt x="0" y="0"/>
                </a:moveTo>
                <a:lnTo>
                  <a:pt x="8712994" y="0"/>
                </a:lnTo>
                <a:lnTo>
                  <a:pt x="8712994" y="4719637"/>
                </a:lnTo>
                <a:lnTo>
                  <a:pt x="0" y="4719637"/>
                </a:lnTo>
                <a:lnTo>
                  <a:pt x="0" y="0"/>
                </a:lnTo>
                <a:close/>
              </a:path>
            </a:pathLst>
          </a:custGeom>
          <a:blipFill>
            <a:blip r:embed="rId2"/>
            <a:stretch>
              <a:fillRect l="0" t="-23999" r="0" b="-13536"/>
            </a:stretch>
          </a:blipFill>
        </p:spPr>
      </p:sp>
      <p:sp>
        <p:nvSpPr>
          <p:cNvPr name="Freeform 3" id="3"/>
          <p:cNvSpPr/>
          <p:nvPr/>
        </p:nvSpPr>
        <p:spPr>
          <a:xfrm flipH="false" flipV="false" rot="0">
            <a:off x="9191625" y="376238"/>
            <a:ext cx="8712994" cy="4719638"/>
          </a:xfrm>
          <a:custGeom>
            <a:avLst/>
            <a:gdLst/>
            <a:ahLst/>
            <a:cxnLst/>
            <a:rect r="r" b="b" t="t" l="l"/>
            <a:pathLst>
              <a:path h="4719638" w="8712994">
                <a:moveTo>
                  <a:pt x="0" y="0"/>
                </a:moveTo>
                <a:lnTo>
                  <a:pt x="8712994" y="0"/>
                </a:lnTo>
                <a:lnTo>
                  <a:pt x="8712994" y="4719637"/>
                </a:lnTo>
                <a:lnTo>
                  <a:pt x="0" y="4719637"/>
                </a:lnTo>
                <a:lnTo>
                  <a:pt x="0" y="0"/>
                </a:lnTo>
                <a:close/>
              </a:path>
            </a:pathLst>
          </a:custGeom>
          <a:blipFill>
            <a:blip r:embed="rId3"/>
            <a:stretch>
              <a:fillRect l="0" t="-22264" r="0" b="-14106"/>
            </a:stretch>
          </a:blipFill>
        </p:spPr>
      </p:sp>
      <p:sp>
        <p:nvSpPr>
          <p:cNvPr name="Freeform 4" id="4"/>
          <p:cNvSpPr/>
          <p:nvPr/>
        </p:nvSpPr>
        <p:spPr>
          <a:xfrm flipH="false" flipV="false" rot="0">
            <a:off x="383381" y="5191125"/>
            <a:ext cx="5776912" cy="4719638"/>
          </a:xfrm>
          <a:custGeom>
            <a:avLst/>
            <a:gdLst/>
            <a:ahLst/>
            <a:cxnLst/>
            <a:rect r="r" b="b" t="t" l="l"/>
            <a:pathLst>
              <a:path h="4719638" w="5776912">
                <a:moveTo>
                  <a:pt x="0" y="0"/>
                </a:moveTo>
                <a:lnTo>
                  <a:pt x="5776913" y="0"/>
                </a:lnTo>
                <a:lnTo>
                  <a:pt x="5776913" y="4719637"/>
                </a:lnTo>
                <a:lnTo>
                  <a:pt x="0" y="4719637"/>
                </a:lnTo>
                <a:lnTo>
                  <a:pt x="0" y="0"/>
                </a:lnTo>
                <a:close/>
              </a:path>
            </a:pathLst>
          </a:custGeom>
          <a:blipFill>
            <a:blip r:embed="rId4"/>
            <a:stretch>
              <a:fillRect l="0" t="0" r="0" b="-2817"/>
            </a:stretch>
          </a:blipFill>
        </p:spPr>
      </p:sp>
      <p:sp>
        <p:nvSpPr>
          <p:cNvPr name="Freeform 5" id="5"/>
          <p:cNvSpPr/>
          <p:nvPr/>
        </p:nvSpPr>
        <p:spPr>
          <a:xfrm flipH="false" flipV="false" rot="0">
            <a:off x="6271419" y="5191125"/>
            <a:ext cx="5776912" cy="4719638"/>
          </a:xfrm>
          <a:custGeom>
            <a:avLst/>
            <a:gdLst/>
            <a:ahLst/>
            <a:cxnLst/>
            <a:rect r="r" b="b" t="t" l="l"/>
            <a:pathLst>
              <a:path h="4719638" w="5776912">
                <a:moveTo>
                  <a:pt x="0" y="0"/>
                </a:moveTo>
                <a:lnTo>
                  <a:pt x="5776912" y="0"/>
                </a:lnTo>
                <a:lnTo>
                  <a:pt x="5776912" y="4719637"/>
                </a:lnTo>
                <a:lnTo>
                  <a:pt x="0" y="4719637"/>
                </a:lnTo>
                <a:lnTo>
                  <a:pt x="0" y="0"/>
                </a:lnTo>
                <a:close/>
              </a:path>
            </a:pathLst>
          </a:custGeom>
          <a:blipFill>
            <a:blip r:embed="rId5"/>
            <a:stretch>
              <a:fillRect l="-3162" t="0" r="-1727" b="0"/>
            </a:stretch>
          </a:blipFill>
        </p:spPr>
      </p:sp>
      <p:sp>
        <p:nvSpPr>
          <p:cNvPr name="Freeform 6" id="6"/>
          <p:cNvSpPr/>
          <p:nvPr/>
        </p:nvSpPr>
        <p:spPr>
          <a:xfrm flipH="false" flipV="false" rot="0">
            <a:off x="12159456" y="5191125"/>
            <a:ext cx="5776912" cy="4719638"/>
          </a:xfrm>
          <a:custGeom>
            <a:avLst/>
            <a:gdLst/>
            <a:ahLst/>
            <a:cxnLst/>
            <a:rect r="r" b="b" t="t" l="l"/>
            <a:pathLst>
              <a:path h="4719638" w="5776912">
                <a:moveTo>
                  <a:pt x="0" y="0"/>
                </a:moveTo>
                <a:lnTo>
                  <a:pt x="5776913" y="0"/>
                </a:lnTo>
                <a:lnTo>
                  <a:pt x="5776913" y="4719637"/>
                </a:lnTo>
                <a:lnTo>
                  <a:pt x="0" y="4719637"/>
                </a:lnTo>
                <a:lnTo>
                  <a:pt x="0" y="0"/>
                </a:lnTo>
                <a:close/>
              </a:path>
            </a:pathLst>
          </a:custGeom>
          <a:blipFill>
            <a:blip r:embed="rId6"/>
            <a:stretch>
              <a:fillRect l="-2687" t="0" r="-481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8EC492"/>
        </a:solidFill>
      </p:bgPr>
    </p:bg>
    <p:spTree>
      <p:nvGrpSpPr>
        <p:cNvPr id="1" name=""/>
        <p:cNvGrpSpPr/>
        <p:nvPr/>
      </p:nvGrpSpPr>
      <p:grpSpPr>
        <a:xfrm>
          <a:off x="0" y="0"/>
          <a:ext cx="0" cy="0"/>
          <a:chOff x="0" y="0"/>
          <a:chExt cx="0" cy="0"/>
        </a:xfrm>
      </p:grpSpPr>
      <p:sp>
        <p:nvSpPr>
          <p:cNvPr name="Freeform 2" id="2"/>
          <p:cNvSpPr/>
          <p:nvPr/>
        </p:nvSpPr>
        <p:spPr>
          <a:xfrm flipH="false" flipV="false" rot="-9370324">
            <a:off x="9135159" y="5161987"/>
            <a:ext cx="6578895" cy="4114800"/>
          </a:xfrm>
          <a:custGeom>
            <a:avLst/>
            <a:gdLst/>
            <a:ahLst/>
            <a:cxnLst/>
            <a:rect r="r" b="b" t="t" l="l"/>
            <a:pathLst>
              <a:path h="4114800" w="6578895">
                <a:moveTo>
                  <a:pt x="0" y="0"/>
                </a:moveTo>
                <a:lnTo>
                  <a:pt x="6578896" y="0"/>
                </a:lnTo>
                <a:lnTo>
                  <a:pt x="65788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87558" y="1028700"/>
            <a:ext cx="8237550" cy="7249044"/>
          </a:xfrm>
          <a:custGeom>
            <a:avLst/>
            <a:gdLst/>
            <a:ahLst/>
            <a:cxnLst/>
            <a:rect r="r" b="b" t="t" l="l"/>
            <a:pathLst>
              <a:path h="7249044" w="8237550">
                <a:moveTo>
                  <a:pt x="0" y="0"/>
                </a:moveTo>
                <a:lnTo>
                  <a:pt x="8237550" y="0"/>
                </a:lnTo>
                <a:lnTo>
                  <a:pt x="8237550" y="7249044"/>
                </a:lnTo>
                <a:lnTo>
                  <a:pt x="0" y="72490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60840" y="1641626"/>
            <a:ext cx="9364268" cy="8087322"/>
          </a:xfrm>
          <a:custGeom>
            <a:avLst/>
            <a:gdLst/>
            <a:ahLst/>
            <a:cxnLst/>
            <a:rect r="r" b="b" t="t" l="l"/>
            <a:pathLst>
              <a:path h="8087322" w="9364268">
                <a:moveTo>
                  <a:pt x="0" y="0"/>
                </a:moveTo>
                <a:lnTo>
                  <a:pt x="9364268" y="0"/>
                </a:lnTo>
                <a:lnTo>
                  <a:pt x="9364268" y="8087322"/>
                </a:lnTo>
                <a:lnTo>
                  <a:pt x="0" y="80873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43558" y="583485"/>
            <a:ext cx="9144000" cy="1681326"/>
          </a:xfrm>
          <a:prstGeom prst="rect">
            <a:avLst/>
          </a:prstGeom>
        </p:spPr>
        <p:txBody>
          <a:bodyPr anchor="t" rtlCol="false" tIns="0" lIns="0" bIns="0" rIns="0">
            <a:spAutoFit/>
          </a:bodyPr>
          <a:lstStyle/>
          <a:p>
            <a:pPr algn="ctr">
              <a:lnSpc>
                <a:spcPts val="13360"/>
              </a:lnSpc>
            </a:pPr>
            <a:r>
              <a:rPr lang="en-US" sz="10603">
                <a:solidFill>
                  <a:srgbClr val="3A2C03"/>
                </a:solidFill>
                <a:latin typeface="Gotham Bold"/>
              </a:rPr>
              <a:t>Introduction</a:t>
            </a:r>
          </a:p>
        </p:txBody>
      </p:sp>
      <p:sp>
        <p:nvSpPr>
          <p:cNvPr name="TextBox 6" id="6"/>
          <p:cNvSpPr txBox="true"/>
          <p:nvPr/>
        </p:nvSpPr>
        <p:spPr>
          <a:xfrm rot="0">
            <a:off x="243558" y="2311723"/>
            <a:ext cx="8017282" cy="8949324"/>
          </a:xfrm>
          <a:prstGeom prst="rect">
            <a:avLst/>
          </a:prstGeom>
        </p:spPr>
        <p:txBody>
          <a:bodyPr anchor="t" rtlCol="false" tIns="0" lIns="0" bIns="0" rIns="0">
            <a:spAutoFit/>
          </a:bodyPr>
          <a:lstStyle/>
          <a:p>
            <a:pPr algn="l">
              <a:lnSpc>
                <a:spcPts val="2228"/>
              </a:lnSpc>
            </a:pPr>
            <a:r>
              <a:rPr lang="en-US" sz="1938" spc="-147">
                <a:solidFill>
                  <a:srgbClr val="3A2C03"/>
                </a:solidFill>
                <a:latin typeface="Gotham"/>
              </a:rPr>
              <a:t>     This project involves a detailed analysis of a dataset based on renewable energy systems that could be recreated to guide future investment decisions using up-to-date and factual scientific data. Team members used Python in Jupyter Notebook with Matplotlib for data visualization. The dataset from Kaggle covers randomized metrics on renewable energy forms, such as storage capacities, production amounts, investments, financial incentives, and environmental impacts.</a:t>
            </a:r>
          </a:p>
          <a:p>
            <a:pPr algn="l">
              <a:lnSpc>
                <a:spcPts val="2228"/>
              </a:lnSpc>
            </a:pPr>
            <a:r>
              <a:rPr lang="en-US" sz="1938" spc="-147">
                <a:solidFill>
                  <a:srgbClr val="3A2C03"/>
                </a:solidFill>
                <a:latin typeface="Gotham"/>
              </a:rPr>
              <a:t>     It is important to note the learning curve for dataset discovery and authenticity for novice data analysts. Having utilized a dataset with a large amount of information that was seemingly clean, upon creating visualizations and analyzing the data at hand, it became apparent the dataset was not as factual as it first appeared.</a:t>
            </a:r>
          </a:p>
          <a:p>
            <a:pPr algn="l">
              <a:lnSpc>
                <a:spcPts val="2228"/>
              </a:lnSpc>
            </a:pPr>
            <a:r>
              <a:rPr lang="en-US" sz="1938" spc="-147">
                <a:solidFill>
                  <a:srgbClr val="3A2C03"/>
                </a:solidFill>
                <a:latin typeface="Gotham"/>
              </a:rPr>
              <a:t>     Through the use of visualizations, data analysis, and comparison to other data about renewable energy systems, funding allegations for renewable energy, and job creation statistics, we were able to determine the dataset originally selected was not factual simply with the prior knowledge we had along with our developing skills in data analysis and visualization. Upon further research and digging into the dataset, we were able to confirm our suspicions that this dataset was a randomized dataset for the purposes of education on data analysis and visualization on the Kaggle website.</a:t>
            </a:r>
          </a:p>
          <a:p>
            <a:pPr algn="l">
              <a:lnSpc>
                <a:spcPts val="2228"/>
              </a:lnSpc>
            </a:pPr>
            <a:r>
              <a:rPr lang="en-US" sz="1938" spc="-147">
                <a:solidFill>
                  <a:srgbClr val="3A2C03"/>
                </a:solidFill>
                <a:latin typeface="Gotham"/>
              </a:rPr>
              <a:t>     Although the information in this dataset is not factual data, we believe it is highly beneficial to go through this learning process to showcase our developing skills in data analytics and visualizations regardless of the dataset we are given.</a:t>
            </a:r>
          </a:p>
          <a:p>
            <a:pPr algn="l">
              <a:lnSpc>
                <a:spcPts val="2228"/>
              </a:lnSpc>
            </a:pPr>
            <a:r>
              <a:rPr lang="en-US" sz="1938" spc="-147">
                <a:solidFill>
                  <a:srgbClr val="3A2C03"/>
                </a:solidFill>
                <a:latin typeface="Gotham"/>
              </a:rPr>
              <a:t>     With such information detailed at the beginning of this presentation, we will be discussing the data within this dataset, what this particular dataset shows us, as well as providing a bit of factual information that was found during additional research to help guide our analysis.</a:t>
            </a:r>
          </a:p>
          <a:p>
            <a:pPr algn="l">
              <a:lnSpc>
                <a:spcPts val="3158"/>
              </a:lnSpc>
            </a:pPr>
          </a:p>
          <a:p>
            <a:pPr algn="l">
              <a:lnSpc>
                <a:spcPts val="3158"/>
              </a:lnSpc>
            </a:pPr>
          </a:p>
          <a:p>
            <a:pPr algn="l">
              <a:lnSpc>
                <a:spcPts val="3158"/>
              </a:lnSpc>
            </a:pPr>
          </a:p>
        </p:txBody>
      </p:sp>
      <p:sp>
        <p:nvSpPr>
          <p:cNvPr name="TextBox 7" id="7"/>
          <p:cNvSpPr txBox="true"/>
          <p:nvPr/>
        </p:nvSpPr>
        <p:spPr>
          <a:xfrm rot="0">
            <a:off x="755985" y="255733"/>
            <a:ext cx="8112013" cy="388417"/>
          </a:xfrm>
          <a:prstGeom prst="rect">
            <a:avLst/>
          </a:prstGeom>
        </p:spPr>
        <p:txBody>
          <a:bodyPr anchor="t" rtlCol="false" tIns="0" lIns="0" bIns="0" rIns="0">
            <a:spAutoFit/>
          </a:bodyPr>
          <a:lstStyle/>
          <a:p>
            <a:pPr algn="l">
              <a:lnSpc>
                <a:spcPts val="3068"/>
              </a:lnSpc>
            </a:pPr>
            <a:r>
              <a:rPr lang="en-US" sz="2668" spc="-202">
                <a:solidFill>
                  <a:srgbClr val="5F2F08"/>
                </a:solidFill>
                <a:latin typeface="Gotham"/>
              </a:rPr>
              <a:t>https://github.com/musicmaj/project_1_group_12.git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8EC492"/>
        </a:solidFill>
      </p:bgPr>
    </p:bg>
    <p:spTree>
      <p:nvGrpSpPr>
        <p:cNvPr id="1" name=""/>
        <p:cNvGrpSpPr/>
        <p:nvPr/>
      </p:nvGrpSpPr>
      <p:grpSpPr>
        <a:xfrm>
          <a:off x="0" y="0"/>
          <a:ext cx="0" cy="0"/>
          <a:chOff x="0" y="0"/>
          <a:chExt cx="0" cy="0"/>
        </a:xfrm>
      </p:grpSpPr>
      <p:sp>
        <p:nvSpPr>
          <p:cNvPr name="TextBox 2" id="2"/>
          <p:cNvSpPr txBox="true"/>
          <p:nvPr/>
        </p:nvSpPr>
        <p:spPr>
          <a:xfrm rot="0">
            <a:off x="864294" y="-31015"/>
            <a:ext cx="16395006" cy="4824094"/>
          </a:xfrm>
          <a:prstGeom prst="rect">
            <a:avLst/>
          </a:prstGeom>
        </p:spPr>
        <p:txBody>
          <a:bodyPr anchor="t" rtlCol="false" tIns="0" lIns="0" bIns="0" rIns="0">
            <a:spAutoFit/>
          </a:bodyPr>
          <a:lstStyle/>
          <a:p>
            <a:pPr algn="ctr">
              <a:lnSpc>
                <a:spcPts val="12880"/>
              </a:lnSpc>
            </a:pPr>
            <a:r>
              <a:rPr lang="en-US" sz="9200">
                <a:solidFill>
                  <a:srgbClr val="3A2C03"/>
                </a:solidFill>
                <a:latin typeface="Gotham Bold"/>
              </a:rPr>
              <a:t>Conclusions,</a:t>
            </a:r>
          </a:p>
          <a:p>
            <a:pPr algn="ctr">
              <a:lnSpc>
                <a:spcPts val="12880"/>
              </a:lnSpc>
            </a:pPr>
            <a:r>
              <a:rPr lang="en-US" sz="9200">
                <a:solidFill>
                  <a:srgbClr val="3A2C03"/>
                </a:solidFill>
                <a:latin typeface="Gotham Bold"/>
              </a:rPr>
              <a:t>Project Challenges,</a:t>
            </a:r>
          </a:p>
          <a:p>
            <a:pPr algn="ctr">
              <a:lnSpc>
                <a:spcPts val="12880"/>
              </a:lnSpc>
            </a:pPr>
            <a:r>
              <a:rPr lang="en-US" sz="9200">
                <a:solidFill>
                  <a:srgbClr val="3A2C03"/>
                </a:solidFill>
                <a:latin typeface="Gotham Bold"/>
              </a:rPr>
              <a:t>and Learning Opportunities</a:t>
            </a:r>
          </a:p>
        </p:txBody>
      </p:sp>
      <p:sp>
        <p:nvSpPr>
          <p:cNvPr name="Freeform 3" id="3"/>
          <p:cNvSpPr/>
          <p:nvPr/>
        </p:nvSpPr>
        <p:spPr>
          <a:xfrm flipH="false" flipV="false" rot="0">
            <a:off x="3661651" y="5143500"/>
            <a:ext cx="10964697" cy="6100359"/>
          </a:xfrm>
          <a:custGeom>
            <a:avLst/>
            <a:gdLst/>
            <a:ahLst/>
            <a:cxnLst/>
            <a:rect r="r" b="b" t="t" l="l"/>
            <a:pathLst>
              <a:path h="6100359" w="10964697">
                <a:moveTo>
                  <a:pt x="0" y="0"/>
                </a:moveTo>
                <a:lnTo>
                  <a:pt x="10964698" y="0"/>
                </a:lnTo>
                <a:lnTo>
                  <a:pt x="10964698" y="6100359"/>
                </a:lnTo>
                <a:lnTo>
                  <a:pt x="0" y="6100359"/>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6864" y="4726405"/>
            <a:ext cx="16069866" cy="1180465"/>
          </a:xfrm>
          <a:prstGeom prst="rect">
            <a:avLst/>
          </a:prstGeom>
        </p:spPr>
        <p:txBody>
          <a:bodyPr anchor="t" rtlCol="false" tIns="0" lIns="0" bIns="0" rIns="0">
            <a:spAutoFit/>
          </a:bodyPr>
          <a:lstStyle/>
          <a:p>
            <a:pPr algn="ctr">
              <a:lnSpc>
                <a:spcPts val="4759"/>
              </a:lnSpc>
            </a:pPr>
            <a:r>
              <a:rPr lang="en-US" sz="3399">
                <a:solidFill>
                  <a:srgbClr val="3A2C03"/>
                </a:solidFill>
                <a:latin typeface="Gotham"/>
              </a:rPr>
              <a:t>An analysis of ourselves and our knowledge gained throughout this project.</a:t>
            </a:r>
          </a:p>
        </p:txBody>
      </p:sp>
    </p:spTree>
  </p:cSld>
  <p:clrMapOvr>
    <a:masterClrMapping/>
  </p:clrMapOvr>
</p:sld>
</file>

<file path=ppt/slides/slide21.xml><?xml version="1.0" encoding="utf-8"?>
<p:sld xmlns:p="http://schemas.openxmlformats.org/presentationml/2006/main" xmlns:a="http://schemas.openxmlformats.org/drawingml/2006/main">
  <p:cSld>
    <p:bg>
      <p:bgPr>
        <a:solidFill>
          <a:srgbClr val="8EC492"/>
        </a:solidFill>
      </p:bgPr>
    </p:bg>
    <p:spTree>
      <p:nvGrpSpPr>
        <p:cNvPr id="1" name=""/>
        <p:cNvGrpSpPr/>
        <p:nvPr/>
      </p:nvGrpSpPr>
      <p:grpSpPr>
        <a:xfrm>
          <a:off x="0" y="0"/>
          <a:ext cx="0" cy="0"/>
          <a:chOff x="0" y="0"/>
          <a:chExt cx="0" cy="0"/>
        </a:xfrm>
      </p:grpSpPr>
      <p:sp>
        <p:nvSpPr>
          <p:cNvPr name="TextBox 2" id="2"/>
          <p:cNvSpPr txBox="true"/>
          <p:nvPr/>
        </p:nvSpPr>
        <p:spPr>
          <a:xfrm rot="0">
            <a:off x="144291" y="1038225"/>
            <a:ext cx="18143709" cy="7246417"/>
          </a:xfrm>
          <a:prstGeom prst="rect">
            <a:avLst/>
          </a:prstGeom>
        </p:spPr>
        <p:txBody>
          <a:bodyPr anchor="t" rtlCol="false" tIns="0" lIns="0" bIns="0" rIns="0">
            <a:spAutoFit/>
          </a:bodyPr>
          <a:lstStyle/>
          <a:p>
            <a:pPr algn="ctr">
              <a:lnSpc>
                <a:spcPts val="3068"/>
              </a:lnSpc>
            </a:pPr>
            <a:r>
              <a:rPr lang="en-US" sz="2668" spc="-202">
                <a:solidFill>
                  <a:srgbClr val="3A2C03"/>
                </a:solidFill>
                <a:latin typeface="Gotham Bold"/>
              </a:rPr>
              <a:t>Conclusions:</a:t>
            </a:r>
          </a:p>
          <a:p>
            <a:pPr algn="l" marL="576022" indent="-288011" lvl="1">
              <a:lnSpc>
                <a:spcPts val="3068"/>
              </a:lnSpc>
              <a:buFont typeface="Arial"/>
              <a:buChar char="•"/>
            </a:pPr>
            <a:r>
              <a:rPr lang="en-US" sz="2668" spc="-202">
                <a:solidFill>
                  <a:srgbClr val="3A2C03"/>
                </a:solidFill>
                <a:latin typeface="Gotham"/>
              </a:rPr>
              <a:t>From careful analysis and visualizations from the dataset we were able to determine that the dataset was not accurate.</a:t>
            </a:r>
          </a:p>
          <a:p>
            <a:pPr algn="l" marL="576022" indent="-288011" lvl="1">
              <a:lnSpc>
                <a:spcPts val="3068"/>
              </a:lnSpc>
              <a:buFont typeface="Arial"/>
              <a:buChar char="•"/>
            </a:pPr>
            <a:r>
              <a:rPr lang="en-US" sz="2668" spc="-202">
                <a:solidFill>
                  <a:srgbClr val="3A2C03"/>
                </a:solidFill>
                <a:latin typeface="Gotham"/>
              </a:rPr>
              <a:t>Through further explorations of available resources and digging further into the source of the dataset, we were able to confirm our suspicions.</a:t>
            </a:r>
          </a:p>
          <a:p>
            <a:pPr algn="l" marL="576022" indent="-288011" lvl="1">
              <a:lnSpc>
                <a:spcPts val="3068"/>
              </a:lnSpc>
              <a:buFont typeface="Arial"/>
              <a:buChar char="•"/>
            </a:pPr>
            <a:r>
              <a:rPr lang="en-US" sz="2668" spc="-202">
                <a:solidFill>
                  <a:srgbClr val="3A2C03"/>
                </a:solidFill>
                <a:latin typeface="Gotham"/>
              </a:rPr>
              <a:t>Although our analysis of this dataset is not viable for recommendations or predictions for future outcomes, we have gained further knowledge and will be able to do future research, analysis, and visualizations with more confidence and accuracy.</a:t>
            </a:r>
          </a:p>
          <a:p>
            <a:pPr algn="ctr">
              <a:lnSpc>
                <a:spcPts val="3068"/>
              </a:lnSpc>
            </a:pPr>
            <a:r>
              <a:rPr lang="en-US" sz="2668" spc="-202">
                <a:solidFill>
                  <a:srgbClr val="3A2C03"/>
                </a:solidFill>
                <a:latin typeface="Gotham Bold"/>
              </a:rPr>
              <a:t>Project Difficulties and Learning Opportunities:</a:t>
            </a:r>
          </a:p>
          <a:p>
            <a:pPr algn="l" marL="576022" indent="-288011" lvl="1">
              <a:lnSpc>
                <a:spcPts val="3068"/>
              </a:lnSpc>
              <a:buFont typeface="Arial"/>
              <a:buChar char="•"/>
            </a:pPr>
            <a:r>
              <a:rPr lang="en-US" sz="2668" spc="-202">
                <a:solidFill>
                  <a:srgbClr val="3A2C03"/>
                </a:solidFill>
                <a:latin typeface="Gotham"/>
              </a:rPr>
              <a:t>The first difficulties arose when the curated data had large amounts of data but that all of the data was very similar--even against what we would have predicted.</a:t>
            </a:r>
          </a:p>
          <a:p>
            <a:pPr algn="l" marL="576022" indent="-288011" lvl="1">
              <a:lnSpc>
                <a:spcPts val="3068"/>
              </a:lnSpc>
              <a:buFont typeface="Arial"/>
              <a:buChar char="•"/>
            </a:pPr>
            <a:r>
              <a:rPr lang="en-US" sz="2668" spc="-202">
                <a:solidFill>
                  <a:srgbClr val="3A2C03"/>
                </a:solidFill>
                <a:latin typeface="Gotham"/>
              </a:rPr>
              <a:t>The dataset lacked a timeline which made growth and predictions harder to determine and visualize.</a:t>
            </a:r>
          </a:p>
          <a:p>
            <a:pPr algn="l" marL="576022" indent="-288011" lvl="1">
              <a:lnSpc>
                <a:spcPts val="3068"/>
              </a:lnSpc>
              <a:buFont typeface="Arial"/>
              <a:buChar char="•"/>
            </a:pPr>
            <a:r>
              <a:rPr lang="en-US" sz="2668" spc="-202">
                <a:solidFill>
                  <a:srgbClr val="3A2C03"/>
                </a:solidFill>
                <a:latin typeface="Gotham"/>
              </a:rPr>
              <a:t>The dataset lacked geographic locations for the renewable energies which could significantly impact the incentives and outcome of a new investment</a:t>
            </a:r>
          </a:p>
          <a:p>
            <a:pPr algn="l" marL="576022" indent="-288011" lvl="1">
              <a:lnSpc>
                <a:spcPts val="3068"/>
              </a:lnSpc>
              <a:buFont typeface="Arial"/>
              <a:buChar char="•"/>
            </a:pPr>
            <a:r>
              <a:rPr lang="en-US" sz="2668" spc="-202">
                <a:solidFill>
                  <a:srgbClr val="3A2C03"/>
                </a:solidFill>
                <a:latin typeface="Gotham"/>
              </a:rPr>
              <a:t>These difficulties allowed us the learning opportunity to truly scrutinize our future datasets for accuracy, viability, and full analyzation for aspects that would be important for a company or investor interested in our skills.</a:t>
            </a:r>
          </a:p>
          <a:p>
            <a:pPr algn="l" marL="576022" indent="-288011" lvl="1">
              <a:lnSpc>
                <a:spcPts val="3068"/>
              </a:lnSpc>
              <a:buFont typeface="Arial"/>
              <a:buChar char="•"/>
            </a:pPr>
            <a:r>
              <a:rPr lang="en-US" sz="2668" spc="-202">
                <a:solidFill>
                  <a:srgbClr val="3A2C03"/>
                </a:solidFill>
                <a:latin typeface="Gotham"/>
              </a:rPr>
              <a:t>In creating a project based on randomized data, we learned a large variety of ways to work through that data to fully immerse ourselves into the project to discover any sort of patterns that existed, and we gained further skills and knowledge to use in the future.</a:t>
            </a:r>
          </a:p>
          <a:p>
            <a:pPr algn="ctr">
              <a:lnSpc>
                <a:spcPts val="3068"/>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8EC492"/>
        </a:solidFill>
      </p:bgPr>
    </p:bg>
    <p:spTree>
      <p:nvGrpSpPr>
        <p:cNvPr id="1" name=""/>
        <p:cNvGrpSpPr/>
        <p:nvPr/>
      </p:nvGrpSpPr>
      <p:grpSpPr>
        <a:xfrm>
          <a:off x="0" y="0"/>
          <a:ext cx="0" cy="0"/>
          <a:chOff x="0" y="0"/>
          <a:chExt cx="0" cy="0"/>
        </a:xfrm>
      </p:grpSpPr>
      <p:sp>
        <p:nvSpPr>
          <p:cNvPr name="Freeform 2" id="2"/>
          <p:cNvSpPr/>
          <p:nvPr/>
        </p:nvSpPr>
        <p:spPr>
          <a:xfrm flipH="false" flipV="false" rot="0">
            <a:off x="2407143" y="3045049"/>
            <a:ext cx="13201450" cy="2098451"/>
          </a:xfrm>
          <a:custGeom>
            <a:avLst/>
            <a:gdLst/>
            <a:ahLst/>
            <a:cxnLst/>
            <a:rect r="r" b="b" t="t" l="l"/>
            <a:pathLst>
              <a:path h="2098451" w="13201450">
                <a:moveTo>
                  <a:pt x="0" y="0"/>
                </a:moveTo>
                <a:lnTo>
                  <a:pt x="13201450" y="0"/>
                </a:lnTo>
                <a:lnTo>
                  <a:pt x="13201450" y="2098451"/>
                </a:lnTo>
                <a:lnTo>
                  <a:pt x="0" y="2098451"/>
                </a:lnTo>
                <a:lnTo>
                  <a:pt x="0" y="0"/>
                </a:lnTo>
                <a:close/>
              </a:path>
            </a:pathLst>
          </a:custGeom>
          <a:blipFill>
            <a:blip r:embed="rId2"/>
            <a:stretch>
              <a:fillRect l="0" t="0" r="0" b="0"/>
            </a:stretch>
          </a:blipFill>
        </p:spPr>
      </p:sp>
      <p:sp>
        <p:nvSpPr>
          <p:cNvPr name="Freeform 3" id="3"/>
          <p:cNvSpPr/>
          <p:nvPr/>
        </p:nvSpPr>
        <p:spPr>
          <a:xfrm flipH="false" flipV="false" rot="0">
            <a:off x="2398163" y="6351067"/>
            <a:ext cx="13210431" cy="1451353"/>
          </a:xfrm>
          <a:custGeom>
            <a:avLst/>
            <a:gdLst/>
            <a:ahLst/>
            <a:cxnLst/>
            <a:rect r="r" b="b" t="t" l="l"/>
            <a:pathLst>
              <a:path h="1451353" w="13210431">
                <a:moveTo>
                  <a:pt x="0" y="0"/>
                </a:moveTo>
                <a:lnTo>
                  <a:pt x="13210430" y="0"/>
                </a:lnTo>
                <a:lnTo>
                  <a:pt x="13210430" y="1451353"/>
                </a:lnTo>
                <a:lnTo>
                  <a:pt x="0" y="1451353"/>
                </a:lnTo>
                <a:lnTo>
                  <a:pt x="0" y="0"/>
                </a:lnTo>
                <a:close/>
              </a:path>
            </a:pathLst>
          </a:custGeom>
          <a:blipFill>
            <a:blip r:embed="rId3"/>
            <a:stretch>
              <a:fillRect l="0" t="0" r="0" b="0"/>
            </a:stretch>
          </a:blipFill>
        </p:spPr>
      </p:sp>
      <p:sp>
        <p:nvSpPr>
          <p:cNvPr name="TextBox 4" id="4"/>
          <p:cNvSpPr txBox="true"/>
          <p:nvPr/>
        </p:nvSpPr>
        <p:spPr>
          <a:xfrm rot="0">
            <a:off x="181719" y="160138"/>
            <a:ext cx="9927293" cy="1290797"/>
          </a:xfrm>
          <a:prstGeom prst="rect">
            <a:avLst/>
          </a:prstGeom>
        </p:spPr>
        <p:txBody>
          <a:bodyPr anchor="t" rtlCol="false" tIns="0" lIns="0" bIns="0" rIns="0">
            <a:spAutoFit/>
          </a:bodyPr>
          <a:lstStyle/>
          <a:p>
            <a:pPr algn="ctr">
              <a:lnSpc>
                <a:spcPts val="10211"/>
              </a:lnSpc>
            </a:pPr>
            <a:r>
              <a:rPr lang="en-US" sz="8104">
                <a:solidFill>
                  <a:srgbClr val="3A2C03"/>
                </a:solidFill>
                <a:latin typeface="Gotham Bold"/>
              </a:rPr>
              <a:t>Color Palette</a:t>
            </a:r>
          </a:p>
        </p:txBody>
      </p:sp>
      <p:sp>
        <p:nvSpPr>
          <p:cNvPr name="TextBox 5" id="5"/>
          <p:cNvSpPr txBox="true"/>
          <p:nvPr/>
        </p:nvSpPr>
        <p:spPr>
          <a:xfrm rot="0">
            <a:off x="0" y="1738431"/>
            <a:ext cx="18015736" cy="769417"/>
          </a:xfrm>
          <a:prstGeom prst="rect">
            <a:avLst/>
          </a:prstGeom>
        </p:spPr>
        <p:txBody>
          <a:bodyPr anchor="t" rtlCol="false" tIns="0" lIns="0" bIns="0" rIns="0">
            <a:spAutoFit/>
          </a:bodyPr>
          <a:lstStyle/>
          <a:p>
            <a:pPr algn="ctr">
              <a:lnSpc>
                <a:spcPts val="3068"/>
              </a:lnSpc>
            </a:pPr>
            <a:r>
              <a:rPr lang="en-US" sz="2668" spc="-202">
                <a:solidFill>
                  <a:srgbClr val="3A2C03"/>
                </a:solidFill>
                <a:latin typeface="Gotham"/>
              </a:rPr>
              <a:t>We began with a color palette to have a single color represent each of the various energies in the project.</a:t>
            </a:r>
          </a:p>
          <a:p>
            <a:pPr algn="l">
              <a:lnSpc>
                <a:spcPts val="3068"/>
              </a:lnSpc>
              <a:spcBef>
                <a:spcPct val="0"/>
              </a:spcBef>
            </a:pPr>
          </a:p>
        </p:txBody>
      </p:sp>
      <p:sp>
        <p:nvSpPr>
          <p:cNvPr name="TextBox 6" id="6"/>
          <p:cNvSpPr txBox="true"/>
          <p:nvPr/>
        </p:nvSpPr>
        <p:spPr>
          <a:xfrm rot="0">
            <a:off x="2407143" y="3288312"/>
            <a:ext cx="13201450" cy="358879"/>
          </a:xfrm>
          <a:prstGeom prst="rect">
            <a:avLst/>
          </a:prstGeom>
        </p:spPr>
        <p:txBody>
          <a:bodyPr anchor="t" rtlCol="false" tIns="0" lIns="0" bIns="0" rIns="0">
            <a:spAutoFit/>
          </a:bodyPr>
          <a:lstStyle/>
          <a:p>
            <a:pPr algn="just">
              <a:lnSpc>
                <a:spcPts val="2893"/>
              </a:lnSpc>
              <a:spcBef>
                <a:spcPct val="0"/>
              </a:spcBef>
            </a:pPr>
            <a:r>
              <a:rPr lang="en-US" sz="2516" spc="-191">
                <a:solidFill>
                  <a:srgbClr val="3A2C03"/>
                </a:solidFill>
                <a:latin typeface="Gotham Bold"/>
              </a:rPr>
              <a:t> Solar               Wind               </a:t>
            </a:r>
            <a:r>
              <a:rPr lang="en-US" sz="2516" spc="-191">
                <a:solidFill>
                  <a:srgbClr val="F1E0A8"/>
                </a:solidFill>
                <a:latin typeface="Gotham Bold"/>
              </a:rPr>
              <a:t>Hydroelectric  Geothermal  </a:t>
            </a:r>
            <a:r>
              <a:rPr lang="en-US" sz="2516" spc="-191">
                <a:solidFill>
                  <a:srgbClr val="3A2C03"/>
                </a:solidFill>
                <a:latin typeface="Gotham Bold"/>
              </a:rPr>
              <a:t>  </a:t>
            </a:r>
            <a:r>
              <a:rPr lang="en-US" sz="2516" spc="-191">
                <a:solidFill>
                  <a:srgbClr val="F1E0A8"/>
                </a:solidFill>
                <a:latin typeface="Gotham Bold"/>
              </a:rPr>
              <a:t>Biomass           </a:t>
            </a:r>
            <a:r>
              <a:rPr lang="en-US" sz="2516" spc="-191">
                <a:solidFill>
                  <a:srgbClr val="3A2C03"/>
                </a:solidFill>
                <a:latin typeface="Gotham Bold"/>
              </a:rPr>
              <a:t>Tidal</a:t>
            </a:r>
            <a:r>
              <a:rPr lang="en-US" sz="2516" spc="-191">
                <a:solidFill>
                  <a:srgbClr val="F1E0A8"/>
                </a:solidFill>
                <a:latin typeface="Gotham Bold"/>
              </a:rPr>
              <a:t>                 Wave</a:t>
            </a:r>
          </a:p>
        </p:txBody>
      </p:sp>
      <p:sp>
        <p:nvSpPr>
          <p:cNvPr name="TextBox 7" id="7"/>
          <p:cNvSpPr txBox="true"/>
          <p:nvPr/>
        </p:nvSpPr>
        <p:spPr>
          <a:xfrm rot="0">
            <a:off x="136132" y="5557837"/>
            <a:ext cx="18015736" cy="388417"/>
          </a:xfrm>
          <a:prstGeom prst="rect">
            <a:avLst/>
          </a:prstGeom>
        </p:spPr>
        <p:txBody>
          <a:bodyPr anchor="t" rtlCol="false" tIns="0" lIns="0" bIns="0" rIns="0">
            <a:spAutoFit/>
          </a:bodyPr>
          <a:lstStyle/>
          <a:p>
            <a:pPr algn="ctr">
              <a:lnSpc>
                <a:spcPts val="3068"/>
              </a:lnSpc>
              <a:spcBef>
                <a:spcPct val="0"/>
              </a:spcBef>
            </a:pPr>
            <a:r>
              <a:rPr lang="en-US" sz="2668" spc="-202">
                <a:solidFill>
                  <a:srgbClr val="3A2C03"/>
                </a:solidFill>
                <a:latin typeface="Gotham"/>
              </a:rPr>
              <a:t>We then added complimentary colors throughout the visualizations and presentation for easier reading.</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F1BFA2"/>
        </a:solidFill>
      </p:bgPr>
    </p:bg>
    <p:spTree>
      <p:nvGrpSpPr>
        <p:cNvPr id="1" name=""/>
        <p:cNvGrpSpPr/>
        <p:nvPr/>
      </p:nvGrpSpPr>
      <p:grpSpPr>
        <a:xfrm>
          <a:off x="0" y="0"/>
          <a:ext cx="0" cy="0"/>
          <a:chOff x="0" y="0"/>
          <a:chExt cx="0" cy="0"/>
        </a:xfrm>
      </p:grpSpPr>
      <p:sp>
        <p:nvSpPr>
          <p:cNvPr name="TextBox 2" id="2"/>
          <p:cNvSpPr txBox="true"/>
          <p:nvPr/>
        </p:nvSpPr>
        <p:spPr>
          <a:xfrm rot="0">
            <a:off x="816769" y="4274503"/>
            <a:ext cx="16654462" cy="1566544"/>
          </a:xfrm>
          <a:prstGeom prst="rect">
            <a:avLst/>
          </a:prstGeom>
        </p:spPr>
        <p:txBody>
          <a:bodyPr anchor="t" rtlCol="false" tIns="0" lIns="0" bIns="0" rIns="0">
            <a:spAutoFit/>
          </a:bodyPr>
          <a:lstStyle/>
          <a:p>
            <a:pPr algn="ctr">
              <a:lnSpc>
                <a:spcPts val="12880"/>
              </a:lnSpc>
            </a:pPr>
            <a:r>
              <a:rPr lang="en-US" sz="9200">
                <a:solidFill>
                  <a:srgbClr val="3A2C03"/>
                </a:solidFill>
                <a:latin typeface="Gotham Bold"/>
              </a:rPr>
              <a:t>Production Vs Consumption</a:t>
            </a:r>
          </a:p>
        </p:txBody>
      </p:sp>
      <p:sp>
        <p:nvSpPr>
          <p:cNvPr name="TextBox 3" id="3"/>
          <p:cNvSpPr txBox="true"/>
          <p:nvPr/>
        </p:nvSpPr>
        <p:spPr>
          <a:xfrm rot="0">
            <a:off x="1109067" y="5774372"/>
            <a:ext cx="16069866" cy="580390"/>
          </a:xfrm>
          <a:prstGeom prst="rect">
            <a:avLst/>
          </a:prstGeom>
        </p:spPr>
        <p:txBody>
          <a:bodyPr anchor="t" rtlCol="false" tIns="0" lIns="0" bIns="0" rIns="0">
            <a:spAutoFit/>
          </a:bodyPr>
          <a:lstStyle/>
          <a:p>
            <a:pPr algn="ctr">
              <a:lnSpc>
                <a:spcPts val="4759"/>
              </a:lnSpc>
            </a:pPr>
            <a:r>
              <a:rPr lang="en-US" sz="3399">
                <a:solidFill>
                  <a:srgbClr val="3A2C03"/>
                </a:solidFill>
                <a:latin typeface="Gotham"/>
              </a:rPr>
              <a:t>An analysis of the usable energy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BFA2"/>
        </a:solidFill>
      </p:bgPr>
    </p:bg>
    <p:spTree>
      <p:nvGrpSpPr>
        <p:cNvPr id="1" name=""/>
        <p:cNvGrpSpPr/>
        <p:nvPr/>
      </p:nvGrpSpPr>
      <p:grpSpPr>
        <a:xfrm>
          <a:off x="0" y="0"/>
          <a:ext cx="0" cy="0"/>
          <a:chOff x="0" y="0"/>
          <a:chExt cx="0" cy="0"/>
        </a:xfrm>
      </p:grpSpPr>
      <p:sp>
        <p:nvSpPr>
          <p:cNvPr name="Freeform 2" id="2"/>
          <p:cNvSpPr/>
          <p:nvPr/>
        </p:nvSpPr>
        <p:spPr>
          <a:xfrm flipH="false" flipV="false" rot="0">
            <a:off x="4243922" y="1114978"/>
            <a:ext cx="9800155" cy="8057045"/>
          </a:xfrm>
          <a:custGeom>
            <a:avLst/>
            <a:gdLst/>
            <a:ahLst/>
            <a:cxnLst/>
            <a:rect r="r" b="b" t="t" l="l"/>
            <a:pathLst>
              <a:path h="8057045" w="9800155">
                <a:moveTo>
                  <a:pt x="0" y="0"/>
                </a:moveTo>
                <a:lnTo>
                  <a:pt x="9800156" y="0"/>
                </a:lnTo>
                <a:lnTo>
                  <a:pt x="9800156" y="8057044"/>
                </a:lnTo>
                <a:lnTo>
                  <a:pt x="0" y="8057044"/>
                </a:lnTo>
                <a:lnTo>
                  <a:pt x="0" y="0"/>
                </a:lnTo>
                <a:close/>
              </a:path>
            </a:pathLst>
          </a:custGeom>
          <a:blipFill>
            <a:blip r:embed="rId2"/>
            <a:stretch>
              <a:fillRect l="0" t="0" r="0" b="0"/>
            </a:stretch>
          </a:blipFill>
        </p:spPr>
      </p:sp>
      <p:sp>
        <p:nvSpPr>
          <p:cNvPr name="TextBox 3" id="3"/>
          <p:cNvSpPr txBox="true"/>
          <p:nvPr/>
        </p:nvSpPr>
        <p:spPr>
          <a:xfrm rot="0">
            <a:off x="0" y="9586163"/>
            <a:ext cx="18288000" cy="700837"/>
          </a:xfrm>
          <a:prstGeom prst="rect">
            <a:avLst/>
          </a:prstGeom>
        </p:spPr>
        <p:txBody>
          <a:bodyPr anchor="t" rtlCol="false" tIns="0" lIns="0" bIns="0" rIns="0">
            <a:spAutoFit/>
          </a:bodyPr>
          <a:lstStyle/>
          <a:p>
            <a:pPr algn="ctr">
              <a:lnSpc>
                <a:spcPts val="2723"/>
              </a:lnSpc>
            </a:pPr>
            <a:r>
              <a:rPr lang="en-US" sz="2368" spc="-179">
                <a:solidFill>
                  <a:srgbClr val="000000"/>
                </a:solidFill>
                <a:latin typeface="Gotham"/>
              </a:rPr>
              <a:t>*Disclaimer:  The data in this dataset and presentation is for educational purposes only and should not be used when determining financial investments.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BFA2"/>
        </a:solidFill>
      </p:bgPr>
    </p:bg>
    <p:spTree>
      <p:nvGrpSpPr>
        <p:cNvPr id="1" name=""/>
        <p:cNvGrpSpPr/>
        <p:nvPr/>
      </p:nvGrpSpPr>
      <p:grpSpPr>
        <a:xfrm>
          <a:off x="0" y="0"/>
          <a:ext cx="0" cy="0"/>
          <a:chOff x="0" y="0"/>
          <a:chExt cx="0" cy="0"/>
        </a:xfrm>
      </p:grpSpPr>
      <p:sp>
        <p:nvSpPr>
          <p:cNvPr name="Freeform 2" id="2"/>
          <p:cNvSpPr/>
          <p:nvPr/>
        </p:nvSpPr>
        <p:spPr>
          <a:xfrm flipH="false" flipV="false" rot="0">
            <a:off x="2880831" y="966073"/>
            <a:ext cx="12526339" cy="8354854"/>
          </a:xfrm>
          <a:custGeom>
            <a:avLst/>
            <a:gdLst/>
            <a:ahLst/>
            <a:cxnLst/>
            <a:rect r="r" b="b" t="t" l="l"/>
            <a:pathLst>
              <a:path h="8354854" w="12526339">
                <a:moveTo>
                  <a:pt x="0" y="0"/>
                </a:moveTo>
                <a:lnTo>
                  <a:pt x="12526338" y="0"/>
                </a:lnTo>
                <a:lnTo>
                  <a:pt x="12526338" y="8354854"/>
                </a:lnTo>
                <a:lnTo>
                  <a:pt x="0" y="8354854"/>
                </a:lnTo>
                <a:lnTo>
                  <a:pt x="0" y="0"/>
                </a:lnTo>
                <a:close/>
              </a:path>
            </a:pathLst>
          </a:custGeom>
          <a:blipFill>
            <a:blip r:embed="rId2"/>
            <a:stretch>
              <a:fillRect l="0" t="0" r="0" b="0"/>
            </a:stretch>
          </a:blipFill>
        </p:spPr>
      </p:sp>
      <p:sp>
        <p:nvSpPr>
          <p:cNvPr name="TextBox 3" id="3"/>
          <p:cNvSpPr txBox="true"/>
          <p:nvPr/>
        </p:nvSpPr>
        <p:spPr>
          <a:xfrm rot="0">
            <a:off x="0" y="9586163"/>
            <a:ext cx="18288000" cy="700837"/>
          </a:xfrm>
          <a:prstGeom prst="rect">
            <a:avLst/>
          </a:prstGeom>
        </p:spPr>
        <p:txBody>
          <a:bodyPr anchor="t" rtlCol="false" tIns="0" lIns="0" bIns="0" rIns="0">
            <a:spAutoFit/>
          </a:bodyPr>
          <a:lstStyle/>
          <a:p>
            <a:pPr algn="ctr">
              <a:lnSpc>
                <a:spcPts val="2723"/>
              </a:lnSpc>
            </a:pPr>
            <a:r>
              <a:rPr lang="en-US" sz="2368" spc="-179">
                <a:solidFill>
                  <a:srgbClr val="000000"/>
                </a:solidFill>
                <a:latin typeface="Gotham"/>
              </a:rPr>
              <a:t>*Disclaimer:  The data in this dataset and presentation is for educational purposes only and should not be used when determining financial investments.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BFA2"/>
        </a:solidFill>
      </p:bgPr>
    </p:bg>
    <p:spTree>
      <p:nvGrpSpPr>
        <p:cNvPr id="1" name=""/>
        <p:cNvGrpSpPr/>
        <p:nvPr/>
      </p:nvGrpSpPr>
      <p:grpSpPr>
        <a:xfrm>
          <a:off x="0" y="0"/>
          <a:ext cx="0" cy="0"/>
          <a:chOff x="0" y="0"/>
          <a:chExt cx="0" cy="0"/>
        </a:xfrm>
      </p:grpSpPr>
      <p:sp>
        <p:nvSpPr>
          <p:cNvPr name="Freeform 2" id="2"/>
          <p:cNvSpPr/>
          <p:nvPr/>
        </p:nvSpPr>
        <p:spPr>
          <a:xfrm flipH="false" flipV="false" rot="0">
            <a:off x="3780126" y="1224450"/>
            <a:ext cx="10727747" cy="7690541"/>
          </a:xfrm>
          <a:custGeom>
            <a:avLst/>
            <a:gdLst/>
            <a:ahLst/>
            <a:cxnLst/>
            <a:rect r="r" b="b" t="t" l="l"/>
            <a:pathLst>
              <a:path h="7690541" w="10727747">
                <a:moveTo>
                  <a:pt x="0" y="0"/>
                </a:moveTo>
                <a:lnTo>
                  <a:pt x="10727748" y="0"/>
                </a:lnTo>
                <a:lnTo>
                  <a:pt x="10727748" y="7690541"/>
                </a:lnTo>
                <a:lnTo>
                  <a:pt x="0" y="7690541"/>
                </a:lnTo>
                <a:lnTo>
                  <a:pt x="0" y="0"/>
                </a:lnTo>
                <a:close/>
              </a:path>
            </a:pathLst>
          </a:custGeom>
          <a:blipFill>
            <a:blip r:embed="rId2"/>
            <a:stretch>
              <a:fillRect l="0" t="0" r="0" b="0"/>
            </a:stretch>
          </a:blipFill>
        </p:spPr>
      </p:sp>
      <p:sp>
        <p:nvSpPr>
          <p:cNvPr name="TextBox 3" id="3"/>
          <p:cNvSpPr txBox="true"/>
          <p:nvPr/>
        </p:nvSpPr>
        <p:spPr>
          <a:xfrm rot="0">
            <a:off x="0" y="9586163"/>
            <a:ext cx="18288000" cy="700837"/>
          </a:xfrm>
          <a:prstGeom prst="rect">
            <a:avLst/>
          </a:prstGeom>
        </p:spPr>
        <p:txBody>
          <a:bodyPr anchor="t" rtlCol="false" tIns="0" lIns="0" bIns="0" rIns="0">
            <a:spAutoFit/>
          </a:bodyPr>
          <a:lstStyle/>
          <a:p>
            <a:pPr algn="ctr">
              <a:lnSpc>
                <a:spcPts val="2723"/>
              </a:lnSpc>
            </a:pPr>
            <a:r>
              <a:rPr lang="en-US" sz="2368" spc="-179">
                <a:solidFill>
                  <a:srgbClr val="000000"/>
                </a:solidFill>
                <a:latin typeface="Gotham"/>
              </a:rPr>
              <a:t>*Disclaimer:  The data in this dataset and presentation is for educational purposes only and should not be used when determining financial investments.</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D2B9FA"/>
        </a:solidFill>
      </p:bgPr>
    </p:bg>
    <p:spTree>
      <p:nvGrpSpPr>
        <p:cNvPr id="1" name=""/>
        <p:cNvGrpSpPr/>
        <p:nvPr/>
      </p:nvGrpSpPr>
      <p:grpSpPr>
        <a:xfrm>
          <a:off x="0" y="0"/>
          <a:ext cx="0" cy="0"/>
          <a:chOff x="0" y="0"/>
          <a:chExt cx="0" cy="0"/>
        </a:xfrm>
      </p:grpSpPr>
      <p:sp>
        <p:nvSpPr>
          <p:cNvPr name="TextBox 2" id="2"/>
          <p:cNvSpPr txBox="true"/>
          <p:nvPr/>
        </p:nvSpPr>
        <p:spPr>
          <a:xfrm rot="0">
            <a:off x="3266331" y="1846673"/>
            <a:ext cx="11755338" cy="4824094"/>
          </a:xfrm>
          <a:prstGeom prst="rect">
            <a:avLst/>
          </a:prstGeom>
        </p:spPr>
        <p:txBody>
          <a:bodyPr anchor="t" rtlCol="false" tIns="0" lIns="0" bIns="0" rIns="0">
            <a:spAutoFit/>
          </a:bodyPr>
          <a:lstStyle/>
          <a:p>
            <a:pPr algn="ctr">
              <a:lnSpc>
                <a:spcPts val="12880"/>
              </a:lnSpc>
            </a:pPr>
            <a:r>
              <a:rPr lang="en-US" sz="9200">
                <a:solidFill>
                  <a:srgbClr val="3A2C03"/>
                </a:solidFill>
                <a:latin typeface="Gotham Bold"/>
              </a:rPr>
              <a:t>Financial Incentives</a:t>
            </a:r>
          </a:p>
          <a:p>
            <a:pPr algn="ctr">
              <a:lnSpc>
                <a:spcPts val="12880"/>
              </a:lnSpc>
            </a:pPr>
            <a:r>
              <a:rPr lang="en-US" sz="9200">
                <a:solidFill>
                  <a:srgbClr val="3A2C03"/>
                </a:solidFill>
                <a:latin typeface="Gotham Bold"/>
              </a:rPr>
              <a:t> Vs </a:t>
            </a:r>
          </a:p>
          <a:p>
            <a:pPr algn="ctr">
              <a:lnSpc>
                <a:spcPts val="12880"/>
              </a:lnSpc>
            </a:pPr>
            <a:r>
              <a:rPr lang="en-US" sz="9200">
                <a:solidFill>
                  <a:srgbClr val="3A2C03"/>
                </a:solidFill>
                <a:latin typeface="Gotham Bold"/>
              </a:rPr>
              <a:t>Initial Investments</a:t>
            </a:r>
          </a:p>
        </p:txBody>
      </p:sp>
      <p:sp>
        <p:nvSpPr>
          <p:cNvPr name="TextBox 3" id="3"/>
          <p:cNvSpPr txBox="true"/>
          <p:nvPr/>
        </p:nvSpPr>
        <p:spPr>
          <a:xfrm rot="0">
            <a:off x="1109067" y="6743182"/>
            <a:ext cx="16069866" cy="580390"/>
          </a:xfrm>
          <a:prstGeom prst="rect">
            <a:avLst/>
          </a:prstGeom>
        </p:spPr>
        <p:txBody>
          <a:bodyPr anchor="t" rtlCol="false" tIns="0" lIns="0" bIns="0" rIns="0">
            <a:spAutoFit/>
          </a:bodyPr>
          <a:lstStyle/>
          <a:p>
            <a:pPr algn="ctr">
              <a:lnSpc>
                <a:spcPts val="4759"/>
              </a:lnSpc>
            </a:pPr>
            <a:r>
              <a:rPr lang="en-US" sz="3399">
                <a:solidFill>
                  <a:srgbClr val="3A2C03"/>
                </a:solidFill>
                <a:latin typeface="Gotham"/>
              </a:rPr>
              <a:t>An analysis of the data for financial purposes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2B9FA"/>
        </a:solidFill>
      </p:bgPr>
    </p:bg>
    <p:spTree>
      <p:nvGrpSpPr>
        <p:cNvPr id="1" name=""/>
        <p:cNvGrpSpPr/>
        <p:nvPr/>
      </p:nvGrpSpPr>
      <p:grpSpPr>
        <a:xfrm>
          <a:off x="0" y="0"/>
          <a:ext cx="0" cy="0"/>
          <a:chOff x="0" y="0"/>
          <a:chExt cx="0" cy="0"/>
        </a:xfrm>
      </p:grpSpPr>
      <p:sp>
        <p:nvSpPr>
          <p:cNvPr name="Freeform 2" id="2"/>
          <p:cNvSpPr/>
          <p:nvPr/>
        </p:nvSpPr>
        <p:spPr>
          <a:xfrm flipH="false" flipV="false" rot="0">
            <a:off x="562346" y="2046643"/>
            <a:ext cx="7725724" cy="5699305"/>
          </a:xfrm>
          <a:custGeom>
            <a:avLst/>
            <a:gdLst/>
            <a:ahLst/>
            <a:cxnLst/>
            <a:rect r="r" b="b" t="t" l="l"/>
            <a:pathLst>
              <a:path h="5699305" w="7725724">
                <a:moveTo>
                  <a:pt x="0" y="0"/>
                </a:moveTo>
                <a:lnTo>
                  <a:pt x="7725724" y="0"/>
                </a:lnTo>
                <a:lnTo>
                  <a:pt x="7725724" y="5699304"/>
                </a:lnTo>
                <a:lnTo>
                  <a:pt x="0" y="5699304"/>
                </a:lnTo>
                <a:lnTo>
                  <a:pt x="0" y="0"/>
                </a:lnTo>
                <a:close/>
              </a:path>
            </a:pathLst>
          </a:custGeom>
          <a:blipFill>
            <a:blip r:embed="rId2"/>
            <a:stretch>
              <a:fillRect l="0" t="0" r="0" b="0"/>
            </a:stretch>
          </a:blipFill>
        </p:spPr>
      </p:sp>
      <p:sp>
        <p:nvSpPr>
          <p:cNvPr name="TextBox 3" id="3"/>
          <p:cNvSpPr txBox="true"/>
          <p:nvPr/>
        </p:nvSpPr>
        <p:spPr>
          <a:xfrm rot="0">
            <a:off x="8807534" y="2056168"/>
            <a:ext cx="7725724" cy="3436417"/>
          </a:xfrm>
          <a:prstGeom prst="rect">
            <a:avLst/>
          </a:prstGeom>
        </p:spPr>
        <p:txBody>
          <a:bodyPr anchor="t" rtlCol="false" tIns="0" lIns="0" bIns="0" rIns="0">
            <a:spAutoFit/>
          </a:bodyPr>
          <a:lstStyle/>
          <a:p>
            <a:pPr algn="ctr">
              <a:lnSpc>
                <a:spcPts val="3068"/>
              </a:lnSpc>
            </a:pPr>
            <a:r>
              <a:rPr lang="en-US" sz="2668" spc="-202">
                <a:solidFill>
                  <a:srgbClr val="000000"/>
                </a:solidFill>
                <a:latin typeface="Gotham Bold"/>
              </a:rPr>
              <a:t>Highlights</a:t>
            </a:r>
          </a:p>
          <a:p>
            <a:pPr algn="ctr">
              <a:lnSpc>
                <a:spcPts val="3068"/>
              </a:lnSpc>
            </a:pPr>
          </a:p>
          <a:p>
            <a:pPr algn="l" marL="576022" indent="-288011" lvl="1">
              <a:lnSpc>
                <a:spcPts val="3068"/>
              </a:lnSpc>
              <a:buFont typeface="Arial"/>
              <a:buChar char="•"/>
            </a:pPr>
            <a:r>
              <a:rPr lang="en-US" sz="2668" spc="-202">
                <a:solidFill>
                  <a:srgbClr val="000000"/>
                </a:solidFill>
                <a:latin typeface="Gotham"/>
              </a:rPr>
              <a:t>Tidal and Geothermal Energies yield a higher financial incentive with a smaller investment.</a:t>
            </a:r>
          </a:p>
          <a:p>
            <a:pPr algn="l" marL="576022" indent="-288011" lvl="1">
              <a:lnSpc>
                <a:spcPts val="3068"/>
              </a:lnSpc>
              <a:buFont typeface="Arial"/>
              <a:buChar char="•"/>
            </a:pPr>
            <a:r>
              <a:rPr lang="en-US" sz="2668" spc="-202">
                <a:solidFill>
                  <a:srgbClr val="000000"/>
                </a:solidFill>
                <a:latin typeface="Gotham"/>
              </a:rPr>
              <a:t>Solar and Hydroelectric Energies require a higher investment amount with far less financial incentive</a:t>
            </a:r>
          </a:p>
          <a:p>
            <a:pPr algn="l" marL="576022" indent="-288011" lvl="1">
              <a:lnSpc>
                <a:spcPts val="3068"/>
              </a:lnSpc>
              <a:buFont typeface="Arial"/>
              <a:buChar char="•"/>
            </a:pPr>
            <a:r>
              <a:rPr lang="en-US" sz="2668" spc="-202">
                <a:solidFill>
                  <a:srgbClr val="000000"/>
                </a:solidFill>
                <a:latin typeface="Gotham"/>
              </a:rPr>
              <a:t>Biomass, Wind, and Wave Energies will have a higher incentive as the investment increases.</a:t>
            </a:r>
          </a:p>
        </p:txBody>
      </p:sp>
      <p:sp>
        <p:nvSpPr>
          <p:cNvPr name="TextBox 4" id="4"/>
          <p:cNvSpPr txBox="true"/>
          <p:nvPr/>
        </p:nvSpPr>
        <p:spPr>
          <a:xfrm rot="0">
            <a:off x="0" y="9586163"/>
            <a:ext cx="18288000" cy="700837"/>
          </a:xfrm>
          <a:prstGeom prst="rect">
            <a:avLst/>
          </a:prstGeom>
        </p:spPr>
        <p:txBody>
          <a:bodyPr anchor="t" rtlCol="false" tIns="0" lIns="0" bIns="0" rIns="0">
            <a:spAutoFit/>
          </a:bodyPr>
          <a:lstStyle/>
          <a:p>
            <a:pPr algn="ctr">
              <a:lnSpc>
                <a:spcPts val="2723"/>
              </a:lnSpc>
            </a:pPr>
            <a:r>
              <a:rPr lang="en-US" sz="2368" spc="-179">
                <a:solidFill>
                  <a:srgbClr val="000000"/>
                </a:solidFill>
                <a:latin typeface="Gotham"/>
              </a:rPr>
              <a:t>*Disclaimer:  The data in this dataset and presentation is for educational purposes only and should not be used when determining financial investments.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DAGHOMphNUE</dc:identifier>
  <dcterms:modified xsi:type="dcterms:W3CDTF">2011-08-01T06:04:30Z</dcterms:modified>
  <cp:revision>1</cp:revision>
  <dc:title>Renewable Energy</dc:title>
</cp:coreProperties>
</file>